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72" r:id="rId4"/>
    <p:sldId id="259" r:id="rId5"/>
    <p:sldId id="260" r:id="rId6"/>
    <p:sldId id="262" r:id="rId7"/>
    <p:sldId id="263" r:id="rId8"/>
    <p:sldId id="271" r:id="rId9"/>
    <p:sldId id="273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3"/>
    <p:restoredTop sz="94671"/>
  </p:normalViewPr>
  <p:slideViewPr>
    <p:cSldViewPr snapToGrid="0" snapToObjects="1">
      <p:cViewPr varScale="1">
        <p:scale>
          <a:sx n="84" d="100"/>
          <a:sy n="84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8CB7-602F-084F-877D-C1A03DFF66A0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49FE-5109-FD49-80B8-5DCA9C71C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academic-englishuk.com/listening-test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academic-englishuk.com/listening-tes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650" y="3234771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Ethical Consumerism</a:t>
            </a:r>
            <a:br>
              <a:rPr lang="en-US" sz="6600" b="1" dirty="0" smtClean="0"/>
            </a:b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9049" y="4428067"/>
            <a:ext cx="7341808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 Listening </a:t>
            </a:r>
          </a:p>
          <a:p>
            <a:r>
              <a:rPr lang="en-US" sz="3600" dirty="0" smtClean="0"/>
              <a:t>By AEUK</a:t>
            </a:r>
            <a:endParaRPr lang="en-US" sz="3600" dirty="0"/>
          </a:p>
        </p:txBody>
      </p:sp>
      <p:pic>
        <p:nvPicPr>
          <p:cNvPr id="4" name="Picture 3" descr="AE 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54389"/>
            <a:ext cx="6032500" cy="195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6267" y="1602192"/>
            <a:ext cx="67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569" y="5898092"/>
            <a:ext cx="10206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432FF"/>
                </a:solidFill>
                <a:hlinkClick r:id="rId3"/>
              </a:rPr>
              <a:t>https://www.academic-englishuk.com/listening-tests</a:t>
            </a:r>
            <a:r>
              <a:rPr lang="en-US" sz="3600" dirty="0">
                <a:solidFill>
                  <a:srgbClr val="0432FF"/>
                </a:solidFill>
              </a:rPr>
              <a:t>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5804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Overnight</a:t>
            </a:r>
          </a:p>
          <a:p>
            <a:r>
              <a:rPr lang="en-US" sz="4800" dirty="0" smtClean="0"/>
              <a:t>Governments</a:t>
            </a:r>
          </a:p>
          <a:p>
            <a:r>
              <a:rPr lang="en-US" sz="4800" dirty="0" smtClean="0"/>
              <a:t>TV/Media</a:t>
            </a:r>
          </a:p>
          <a:p>
            <a:r>
              <a:rPr lang="en-US" sz="4800" dirty="0" smtClean="0"/>
              <a:t>Consumer power</a:t>
            </a:r>
          </a:p>
          <a:p>
            <a:r>
              <a:rPr lang="en-US" sz="4800" b="1" i="1" dirty="0" smtClean="0"/>
              <a:t>YOU </a:t>
            </a:r>
            <a:r>
              <a:rPr lang="en-US" sz="4800" i="1" dirty="0"/>
              <a:t>need to take responsibility of </a:t>
            </a:r>
            <a:r>
              <a:rPr lang="en-US" sz="4800" b="1" i="1" dirty="0"/>
              <a:t>YOUR</a:t>
            </a:r>
            <a:r>
              <a:rPr lang="en-US" sz="4800" i="1" dirty="0"/>
              <a:t> actions and </a:t>
            </a:r>
            <a:r>
              <a:rPr lang="en-US" sz="4800" b="1" i="1" dirty="0"/>
              <a:t>YOU </a:t>
            </a:r>
            <a:r>
              <a:rPr lang="en-US" sz="4800" i="1" dirty="0"/>
              <a:t>are now accountable for </a:t>
            </a:r>
            <a:r>
              <a:rPr lang="en-US" sz="4800" b="1" i="1" dirty="0"/>
              <a:t>YOUR</a:t>
            </a:r>
            <a:r>
              <a:rPr lang="en-US" sz="4800" i="1" dirty="0"/>
              <a:t> existence on this planet. </a:t>
            </a:r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168" y="3707291"/>
            <a:ext cx="995943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There is a listening test worksheet</a:t>
            </a:r>
            <a:br>
              <a:rPr lang="en-US" b="1" dirty="0" smtClean="0"/>
            </a:br>
            <a:r>
              <a:rPr lang="en-US" b="1" dirty="0" smtClean="0"/>
              <a:t>for this lecture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 descr="AE 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54389"/>
            <a:ext cx="6032500" cy="195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427" y="4872205"/>
            <a:ext cx="10206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3"/>
              </a:rPr>
              <a:t>https://www.academic-englishuk.com/listening-tests</a:t>
            </a:r>
            <a:r>
              <a:rPr lang="en-US" sz="3600" dirty="0"/>
              <a:t>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966267" y="1602192"/>
            <a:ext cx="67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13003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Outline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5804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Overview </a:t>
            </a:r>
          </a:p>
          <a:p>
            <a:r>
              <a:rPr lang="en-US" sz="4800" i="1" dirty="0" smtClean="0"/>
              <a:t>Definition</a:t>
            </a:r>
          </a:p>
          <a:p>
            <a:r>
              <a:rPr lang="en-US" sz="4800" i="1" dirty="0"/>
              <a:t>E</a:t>
            </a:r>
            <a:r>
              <a:rPr lang="en-US" sz="4800" i="1" dirty="0" smtClean="0"/>
              <a:t>thical consumers &amp; problems</a:t>
            </a:r>
          </a:p>
          <a:p>
            <a:r>
              <a:rPr lang="en-US" sz="4800" i="1" dirty="0" smtClean="0"/>
              <a:t>Ethical consumerism movement</a:t>
            </a:r>
          </a:p>
          <a:p>
            <a:r>
              <a:rPr lang="en-US" sz="4800" i="1" dirty="0" smtClean="0"/>
              <a:t>Summary</a:t>
            </a:r>
          </a:p>
          <a:p>
            <a:endParaRPr lang="en-US" sz="4800" i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Overview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Ethical</a:t>
            </a:r>
          </a:p>
          <a:p>
            <a:r>
              <a:rPr lang="en-US" sz="4800" i="1" dirty="0" smtClean="0"/>
              <a:t>How far are your spending habits affected by your ethical considerations?</a:t>
            </a:r>
            <a:endParaRPr lang="en-US" sz="4800" i="1" dirty="0"/>
          </a:p>
          <a:p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10640" y="-3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3366"/>
            <a:ext cx="33782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379" y="4253366"/>
            <a:ext cx="2261055" cy="225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156" y="4253366"/>
            <a:ext cx="2002932" cy="23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Definition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r>
              <a:rPr lang="en-US" sz="6200" i="1" dirty="0" smtClean="0">
                <a:solidFill>
                  <a:srgbClr val="0070C0"/>
                </a:solidFill>
              </a:rPr>
              <a:t>Marylyn </a:t>
            </a:r>
            <a:r>
              <a:rPr lang="en-US" sz="6200" i="1" dirty="0" err="1" smtClean="0">
                <a:solidFill>
                  <a:srgbClr val="0070C0"/>
                </a:solidFill>
              </a:rPr>
              <a:t>Carrigan</a:t>
            </a:r>
            <a:endParaRPr lang="en-US" sz="6200" i="1" dirty="0" smtClean="0">
              <a:solidFill>
                <a:srgbClr val="0070C0"/>
              </a:solidFill>
            </a:endParaRPr>
          </a:p>
          <a:p>
            <a:r>
              <a:rPr lang="en-US" sz="6200" dirty="0" smtClean="0"/>
              <a:t>Keel University</a:t>
            </a:r>
          </a:p>
          <a:p>
            <a:r>
              <a:rPr lang="en-US" sz="6200" dirty="0" smtClean="0"/>
              <a:t>an ethical consumer is</a:t>
            </a:r>
            <a:r>
              <a:rPr lang="mr-IN" sz="6200" dirty="0" smtClean="0"/>
              <a:t>…</a:t>
            </a:r>
            <a:endParaRPr lang="en-US" sz="4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10640" y="-30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Ethical Consumption Gap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0" y="1877463"/>
            <a:ext cx="4693920" cy="4705804"/>
          </a:xfrm>
        </p:spPr>
        <p:txBody>
          <a:bodyPr>
            <a:normAutofit/>
          </a:bodyPr>
          <a:lstStyle/>
          <a:p>
            <a:r>
              <a:rPr lang="en-US" sz="4800" dirty="0"/>
              <a:t>C</a:t>
            </a:r>
            <a:r>
              <a:rPr lang="en-US" sz="4800" dirty="0" smtClean="0"/>
              <a:t>onsumers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Figures</a:t>
            </a:r>
            <a:r>
              <a:rPr lang="en-US" sz="4800" dirty="0"/>
              <a:t> </a:t>
            </a:r>
            <a:r>
              <a:rPr lang="en-US" sz="4800" dirty="0" smtClean="0"/>
              <a:t>/ S</a:t>
            </a:r>
            <a:r>
              <a:rPr lang="en-US" sz="4800" dirty="0" smtClean="0"/>
              <a:t>ales </a:t>
            </a:r>
            <a:endParaRPr lang="en-US" sz="4800" dirty="0"/>
          </a:p>
          <a:p>
            <a:endParaRPr lang="en-US" sz="4800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77463"/>
            <a:ext cx="4269828" cy="4323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82" y="1690688"/>
            <a:ext cx="6615815" cy="45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More information</a:t>
            </a:r>
            <a:endParaRPr lang="en-US" sz="6000" b="1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" y="1690688"/>
            <a:ext cx="6559718" cy="496554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76457" y="1978444"/>
            <a:ext cx="4824548" cy="47058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C.S.R</a:t>
            </a:r>
            <a:endParaRPr lang="en-US" sz="4800" dirty="0" smtClean="0"/>
          </a:p>
          <a:p>
            <a:r>
              <a:rPr lang="en-US" sz="4800" dirty="0" smtClean="0"/>
              <a:t>Ethical Brands</a:t>
            </a:r>
          </a:p>
          <a:p>
            <a:r>
              <a:rPr lang="en-US" sz="4800" dirty="0" smtClean="0"/>
              <a:t>Criteria</a:t>
            </a:r>
          </a:p>
          <a:p>
            <a:r>
              <a:rPr lang="en-US" sz="4800" dirty="0" smtClean="0"/>
              <a:t>Banks</a:t>
            </a:r>
          </a:p>
          <a:p>
            <a:r>
              <a:rPr lang="en-US" sz="4800" dirty="0" smtClean="0"/>
              <a:t>Energy </a:t>
            </a:r>
            <a:r>
              <a:rPr lang="en-US" sz="4800" dirty="0" smtClean="0"/>
              <a:t> 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12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0"/>
            <a:ext cx="7994468" cy="5236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Consumers??</a:t>
            </a:r>
            <a:endParaRPr lang="en-US" sz="6000" b="1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576457" y="1978444"/>
            <a:ext cx="4824548" cy="4705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Rational</a:t>
            </a:r>
          </a:p>
          <a:p>
            <a:r>
              <a:rPr lang="en-US" sz="4800" dirty="0" smtClean="0"/>
              <a:t>McKinsey Report</a:t>
            </a:r>
          </a:p>
          <a:p>
            <a:r>
              <a:rPr lang="en-US" sz="4800" dirty="0" smtClean="0"/>
              <a:t>Irrational</a:t>
            </a:r>
          </a:p>
          <a:p>
            <a:r>
              <a:rPr lang="en-US" sz="4800" dirty="0" smtClean="0"/>
              <a:t>Capricious 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122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Ethical awareness</a:t>
            </a:r>
            <a:endParaRPr lang="en-US" sz="6000" b="1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09" y="1845469"/>
            <a:ext cx="4685757" cy="4450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64" y="1845469"/>
            <a:ext cx="3819318" cy="4264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421" y="1306157"/>
            <a:ext cx="175418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Ethical awareness</a:t>
            </a:r>
            <a:endParaRPr lang="en-US" sz="6000" b="1" dirty="0"/>
          </a:p>
        </p:txBody>
      </p:sp>
      <p:pic>
        <p:nvPicPr>
          <p:cNvPr id="7" name="Picture 6" descr="new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366" y="6109865"/>
            <a:ext cx="1655233" cy="556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85" y="2111101"/>
            <a:ext cx="3427549" cy="3427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604" y="2111101"/>
            <a:ext cx="4677176" cy="34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107</Words>
  <Application>Microsoft Macintosh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Ethical Consumerism </vt:lpstr>
      <vt:lpstr>Outline</vt:lpstr>
      <vt:lpstr>Overview</vt:lpstr>
      <vt:lpstr>Definition</vt:lpstr>
      <vt:lpstr>Ethical Consumption Gap</vt:lpstr>
      <vt:lpstr>More information</vt:lpstr>
      <vt:lpstr>Consumers??</vt:lpstr>
      <vt:lpstr>Ethical awareness</vt:lpstr>
      <vt:lpstr>Ethical awareness</vt:lpstr>
      <vt:lpstr>Summary</vt:lpstr>
      <vt:lpstr>There is a listening test worksheet for this lecture 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Inequality </dc:title>
  <dc:creator>Christopher Wills</dc:creator>
  <cp:lastModifiedBy>Christopher Wills</cp:lastModifiedBy>
  <cp:revision>20</cp:revision>
  <dcterms:created xsi:type="dcterms:W3CDTF">2019-02-28T23:57:33Z</dcterms:created>
  <dcterms:modified xsi:type="dcterms:W3CDTF">2019-03-15T17:13:47Z</dcterms:modified>
</cp:coreProperties>
</file>