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69" r:id="rId2"/>
    <p:sldId id="727" r:id="rId3"/>
    <p:sldId id="766" r:id="rId4"/>
    <p:sldId id="749" r:id="rId5"/>
    <p:sldId id="751" r:id="rId6"/>
    <p:sldId id="772" r:id="rId7"/>
    <p:sldId id="773" r:id="rId8"/>
    <p:sldId id="750" r:id="rId9"/>
    <p:sldId id="767" r:id="rId10"/>
    <p:sldId id="768" r:id="rId11"/>
    <p:sldId id="769" r:id="rId12"/>
    <p:sldId id="771" r:id="rId13"/>
    <p:sldId id="770" r:id="rId14"/>
    <p:sldId id="753" r:id="rId15"/>
    <p:sldId id="776" r:id="rId16"/>
    <p:sldId id="777" r:id="rId17"/>
    <p:sldId id="775" r:id="rId18"/>
    <p:sldId id="758" r:id="rId19"/>
    <p:sldId id="756" r:id="rId20"/>
    <p:sldId id="757" r:id="rId21"/>
    <p:sldId id="761" r:id="rId22"/>
    <p:sldId id="774" r:id="rId23"/>
    <p:sldId id="762"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D9D9D9"/>
    <a:srgbClr val="FFFF0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autoAdjust="0"/>
    <p:restoredTop sz="94660"/>
  </p:normalViewPr>
  <p:slideViewPr>
    <p:cSldViewPr snapToGrid="0">
      <p:cViewPr varScale="1">
        <p:scale>
          <a:sx n="96" d="100"/>
          <a:sy n="96" d="100"/>
        </p:scale>
        <p:origin x="176"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2FB25219-6B18-7846-8323-7A8ED39F5A21}" type="datetimeFigureOut">
              <a:rPr lang="en-US" smtClean="0"/>
              <a:t>10/24/25</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4889F34B-6143-D04F-8EE2-113953410414}" type="slidenum">
              <a:rPr lang="en-US" smtClean="0"/>
              <a:t>‹#›</a:t>
            </a:fld>
            <a:endParaRPr lang="en-US"/>
          </a:p>
        </p:txBody>
      </p:sp>
    </p:spTree>
    <p:extLst>
      <p:ext uri="{BB962C8B-B14F-4D97-AF65-F5344CB8AC3E}">
        <p14:creationId xmlns:p14="http://schemas.microsoft.com/office/powerpoint/2010/main" val="147749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6398D78-F354-8C4B-85CF-F7900A9FE802}" type="datetimeFigureOut">
              <a:rPr lang="en-US" smtClean="0"/>
              <a:t>10/24/25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AD2DA57E-75F8-9041-8825-483394408E54}" type="slidenum">
              <a:rPr lang="en-US" smtClean="0"/>
              <a:t>‹#›</a:t>
            </a:fld>
            <a:endParaRPr lang="en-US"/>
          </a:p>
        </p:txBody>
      </p:sp>
    </p:spTree>
    <p:extLst>
      <p:ext uri="{BB962C8B-B14F-4D97-AF65-F5344CB8AC3E}">
        <p14:creationId xmlns:p14="http://schemas.microsoft.com/office/powerpoint/2010/main" val="1665874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5FADF8D-56C4-4D98-86EA-40B2714F1E9B}"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1537391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FADF8D-56C4-4D98-86EA-40B2714F1E9B}"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3092828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FADF8D-56C4-4D98-86EA-40B2714F1E9B}"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3950606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5FADF8D-56C4-4D98-86EA-40B2714F1E9B}"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41995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5FADF8D-56C4-4D98-86EA-40B2714F1E9B}" type="datetimeFigureOut">
              <a:rPr lang="en-GB" smtClean="0"/>
              <a:t>24/10/2025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1938039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5FADF8D-56C4-4D98-86EA-40B2714F1E9B}"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2099846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5FADF8D-56C4-4D98-86EA-40B2714F1E9B}" type="datetimeFigureOut">
              <a:rPr lang="en-GB" smtClean="0"/>
              <a:t>24/10/2025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1297939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5FADF8D-56C4-4D98-86EA-40B2714F1E9B}" type="datetimeFigureOut">
              <a:rPr lang="en-GB" smtClean="0"/>
              <a:t>24/10/2025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3296285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FADF8D-56C4-4D98-86EA-40B2714F1E9B}" type="datetimeFigureOut">
              <a:rPr lang="en-GB" smtClean="0"/>
              <a:t>24/10/2025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3041167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FADF8D-56C4-4D98-86EA-40B2714F1E9B}"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3338860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FADF8D-56C4-4D98-86EA-40B2714F1E9B}" type="datetimeFigureOut">
              <a:rPr lang="en-GB" smtClean="0"/>
              <a:t>24/10/2025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C5EBE-1399-45E4-B340-0080EE20E133}" type="slidenum">
              <a:rPr lang="en-GB" smtClean="0"/>
              <a:t>‹#›</a:t>
            </a:fld>
            <a:endParaRPr lang="en-GB"/>
          </a:p>
        </p:txBody>
      </p:sp>
    </p:spTree>
    <p:extLst>
      <p:ext uri="{BB962C8B-B14F-4D97-AF65-F5344CB8AC3E}">
        <p14:creationId xmlns:p14="http://schemas.microsoft.com/office/powerpoint/2010/main" val="152792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ADF8D-56C4-4D98-86EA-40B2714F1E9B}" type="datetimeFigureOut">
              <a:rPr lang="en-GB" smtClean="0"/>
              <a:t>24/10/2025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C5EBE-1399-45E4-B340-0080EE20E133}" type="slidenum">
              <a:rPr lang="en-GB" smtClean="0"/>
              <a:t>‹#›</a:t>
            </a:fld>
            <a:endParaRPr lang="en-GB"/>
          </a:p>
        </p:txBody>
      </p:sp>
    </p:spTree>
    <p:extLst>
      <p:ext uri="{BB962C8B-B14F-4D97-AF65-F5344CB8AC3E}">
        <p14:creationId xmlns:p14="http://schemas.microsoft.com/office/powerpoint/2010/main" val="4171070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cademic-englishuk.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academic-englishuk.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information-services.ed.ac.uk/learning-technology/more-about-learning-technology/introducing-ai-in-our-learning-technology-1" TargetMode="External"/><Relationship Id="rId13" Type="http://schemas.openxmlformats.org/officeDocument/2006/relationships/hyperlink" Target="https://generative-ai.leeds.ac.uk/ai-and-assessments/gen-ai-quick-checklist/" TargetMode="External"/><Relationship Id="rId3" Type="http://schemas.openxmlformats.org/officeDocument/2006/relationships/hyperlink" Target="http://www.academic-englishuk.com/" TargetMode="External"/><Relationship Id="rId7" Type="http://schemas.openxmlformats.org/officeDocument/2006/relationships/hyperlink" Target="https://libguides.reading.ac.uk/generative-AI-and-university-study/limitations" TargetMode="External"/><Relationship Id="rId12" Type="http://schemas.openxmlformats.org/officeDocument/2006/relationships/hyperlink" Target="https://personalpages.manchester.ac.uk/staff/stephen.wheeler/blog/0024_designing_ai_relilient_assessment.htm" TargetMode="External"/><Relationship Id="rId17" Type="http://schemas.openxmlformats.org/officeDocument/2006/relationships/hyperlink" Target="https://www.ncl.ac.uk/learning-and-teaching/effective-practice/ai/ai-in-assessment/?utm_source=chatgpt.com" TargetMode="External"/><Relationship Id="rId2" Type="http://schemas.openxmlformats.org/officeDocument/2006/relationships/image" Target="../media/image1.png"/><Relationship Id="rId16" Type="http://schemas.openxmlformats.org/officeDocument/2006/relationships/hyperlink" Target="https://www.liverpool.ac.uk/media/livacuk/centre-for-innovation-in-education/digital-education/generative-ai-teach-learn-assess/guidance-on-the-use-of-generative-ai.pdf?utm_source=chatgpt.com" TargetMode="External"/><Relationship Id="rId1" Type="http://schemas.openxmlformats.org/officeDocument/2006/relationships/slideLayout" Target="../slideLayouts/slideLayout2.xml"/><Relationship Id="rId6" Type="http://schemas.openxmlformats.org/officeDocument/2006/relationships/hyperlink" Target="https://post.parliament.uk/artificial-intelligence-education-and-impacts-on-children-and-young-people/" TargetMode="External"/><Relationship Id="rId11" Type="http://schemas.openxmlformats.org/officeDocument/2006/relationships/hyperlink" Target="https://staff.sussex.ac.uk/teaching/enhancement/support/assessment-design/developing-writing-assignments?utm_source=chatgpt.com" TargetMode="External"/><Relationship Id="rId5" Type="http://schemas.openxmlformats.org/officeDocument/2006/relationships/hyperlink" Target="https://www.gla.ac.uk/myglasgow/sld/ai/students/#ai%3Aimportantlimitations%2Cimportantproblems" TargetMode="External"/><Relationship Id="rId15" Type="http://schemas.openxmlformats.org/officeDocument/2006/relationships/hyperlink" Target="https://le.ac.uk/policies/quality?utm_source=chatgpt.com" TargetMode="External"/><Relationship Id="rId10" Type="http://schemas.openxmlformats.org/officeDocument/2006/relationships/hyperlink" Target="https://www.kcl.ac.uk/about/strategy/learning-and-teaching/ai-guidance/approaches-to-assessment/authentic-assessment" TargetMode="External"/><Relationship Id="rId4" Type="http://schemas.openxmlformats.org/officeDocument/2006/relationships/hyperlink" Target="https://www.gov.uk/government/publications/generative-artificial-intelligence-in-education/generative-artificial-intelligence-ai-in-education" TargetMode="External"/><Relationship Id="rId9" Type="http://schemas.openxmlformats.org/officeDocument/2006/relationships/hyperlink" Target="https://www.hepi.ac.uk/wp-content/uploads/2025/02/HEPI-Kortext-Student-Generative-AI-Survey-2025.pdf?utm_source=chatgpt.com" TargetMode="External"/><Relationship Id="rId14" Type="http://schemas.openxmlformats.org/officeDocument/2006/relationships/hyperlink" Target="https://information-services.ed.ac.uk/computing/communication-and-collaboration/elm/generative-ai-guidance-for-students/using-generative?utm_source=chatgpt.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cademic-englishuk.co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3136494"/>
            <a:ext cx="12191999" cy="1470025"/>
          </a:xfrm>
        </p:spPr>
        <p:txBody>
          <a:bodyPr>
            <a:noAutofit/>
          </a:bodyPr>
          <a:lstStyle/>
          <a:p>
            <a:br>
              <a:rPr lang="en-US" sz="8800" b="1" dirty="0">
                <a:latin typeface="+mn-lt"/>
              </a:rPr>
            </a:br>
            <a:r>
              <a:rPr lang="en-US" sz="8800" b="1" dirty="0">
                <a:latin typeface="+mn-lt"/>
              </a:rPr>
              <a:t>AI in Higher Education</a:t>
            </a:r>
          </a:p>
        </p:txBody>
      </p:sp>
      <p:sp>
        <p:nvSpPr>
          <p:cNvPr id="6" name="Rectangle 5">
            <a:extLst>
              <a:ext uri="{FF2B5EF4-FFF2-40B4-BE49-F238E27FC236}">
                <a16:creationId xmlns:a16="http://schemas.microsoft.com/office/drawing/2014/main" id="{E1AC5974-15C7-528C-BB10-E88605C71FD9}"/>
              </a:ext>
            </a:extLst>
          </p:cNvPr>
          <p:cNvSpPr/>
          <p:nvPr/>
        </p:nvSpPr>
        <p:spPr>
          <a:xfrm>
            <a:off x="2857451" y="4599286"/>
            <a:ext cx="6494920" cy="584775"/>
          </a:xfrm>
          <a:prstGeom prst="rect">
            <a:avLst/>
          </a:prstGeom>
        </p:spPr>
        <p:txBody>
          <a:bodyPr wrap="none">
            <a:spAutoFit/>
          </a:bodyPr>
          <a:lstStyle/>
          <a:p>
            <a:r>
              <a:rPr lang="en-US" sz="3200" b="1" dirty="0">
                <a:solidFill>
                  <a:srgbClr val="0070C0"/>
                </a:solidFill>
              </a:rPr>
              <a:t>Opportunities, Risks and Assessment</a:t>
            </a:r>
          </a:p>
        </p:txBody>
      </p:sp>
      <p:sp>
        <p:nvSpPr>
          <p:cNvPr id="4" name="TextBox 3">
            <a:extLst>
              <a:ext uri="{FF2B5EF4-FFF2-40B4-BE49-F238E27FC236}">
                <a16:creationId xmlns:a16="http://schemas.microsoft.com/office/drawing/2014/main" id="{1FAC00CE-3B02-A1C1-6059-963B39CB37A5}"/>
              </a:ext>
            </a:extLst>
          </p:cNvPr>
          <p:cNvSpPr txBox="1"/>
          <p:nvPr/>
        </p:nvSpPr>
        <p:spPr>
          <a:xfrm>
            <a:off x="4674598" y="272809"/>
            <a:ext cx="5497018" cy="1569660"/>
          </a:xfrm>
          <a:prstGeom prst="rect">
            <a:avLst/>
          </a:prstGeom>
          <a:noFill/>
        </p:spPr>
        <p:txBody>
          <a:bodyPr wrap="none" rtlCol="0">
            <a:spAutoFit/>
          </a:bodyPr>
          <a:lstStyle/>
          <a:p>
            <a:r>
              <a:rPr lang="en-GB" sz="9600" dirty="0">
                <a:latin typeface="Georgia" panose="02040502050405020303" pitchFamily="18" charset="0"/>
              </a:rPr>
              <a:t>Academic</a:t>
            </a:r>
          </a:p>
        </p:txBody>
      </p:sp>
      <p:sp>
        <p:nvSpPr>
          <p:cNvPr id="8" name="TextBox 7">
            <a:extLst>
              <a:ext uri="{FF2B5EF4-FFF2-40B4-BE49-F238E27FC236}">
                <a16:creationId xmlns:a16="http://schemas.microsoft.com/office/drawing/2014/main" id="{48294A23-E468-B7CB-6084-BB0D7DDA2587}"/>
              </a:ext>
            </a:extLst>
          </p:cNvPr>
          <p:cNvSpPr txBox="1"/>
          <p:nvPr/>
        </p:nvSpPr>
        <p:spPr>
          <a:xfrm>
            <a:off x="4674598" y="1281679"/>
            <a:ext cx="4305987" cy="1569660"/>
          </a:xfrm>
          <a:prstGeom prst="rect">
            <a:avLst/>
          </a:prstGeom>
          <a:noFill/>
        </p:spPr>
        <p:txBody>
          <a:bodyPr wrap="none" rtlCol="0">
            <a:spAutoFit/>
          </a:bodyPr>
          <a:lstStyle/>
          <a:p>
            <a:r>
              <a:rPr lang="en-GB" sz="9600" dirty="0">
                <a:solidFill>
                  <a:srgbClr val="7A81FF"/>
                </a:solidFill>
                <a:latin typeface="Georgia" panose="02040502050405020303" pitchFamily="18" charset="0"/>
              </a:rPr>
              <a:t>English</a:t>
            </a:r>
          </a:p>
        </p:txBody>
      </p:sp>
      <p:sp>
        <p:nvSpPr>
          <p:cNvPr id="9" name="TextBox 8">
            <a:extLst>
              <a:ext uri="{FF2B5EF4-FFF2-40B4-BE49-F238E27FC236}">
                <a16:creationId xmlns:a16="http://schemas.microsoft.com/office/drawing/2014/main" id="{4FF61677-53F2-FE43-CE5C-AD532E831298}"/>
              </a:ext>
            </a:extLst>
          </p:cNvPr>
          <p:cNvSpPr txBox="1"/>
          <p:nvPr/>
        </p:nvSpPr>
        <p:spPr>
          <a:xfrm>
            <a:off x="8832605" y="1740583"/>
            <a:ext cx="1486992" cy="707886"/>
          </a:xfrm>
          <a:prstGeom prst="rect">
            <a:avLst/>
          </a:prstGeom>
          <a:noFill/>
        </p:spPr>
        <p:txBody>
          <a:bodyPr wrap="square">
            <a:spAutoFit/>
          </a:bodyPr>
          <a:lstStyle/>
          <a:p>
            <a:r>
              <a:rPr lang="en-GB" sz="4000" b="1" dirty="0"/>
              <a:t>UK</a:t>
            </a:r>
          </a:p>
        </p:txBody>
      </p:sp>
      <p:sp>
        <p:nvSpPr>
          <p:cNvPr id="11" name="TextBox 10">
            <a:extLst>
              <a:ext uri="{FF2B5EF4-FFF2-40B4-BE49-F238E27FC236}">
                <a16:creationId xmlns:a16="http://schemas.microsoft.com/office/drawing/2014/main" id="{43EBC10D-DFE8-8E25-04CC-7863BC3194BA}"/>
              </a:ext>
            </a:extLst>
          </p:cNvPr>
          <p:cNvSpPr txBox="1"/>
          <p:nvPr/>
        </p:nvSpPr>
        <p:spPr>
          <a:xfrm>
            <a:off x="2857452" y="703451"/>
            <a:ext cx="956267" cy="1938992"/>
          </a:xfrm>
          <a:prstGeom prst="rect">
            <a:avLst/>
          </a:prstGeom>
          <a:noFill/>
        </p:spPr>
        <p:txBody>
          <a:bodyPr wrap="square">
            <a:spAutoFit/>
          </a:bodyPr>
          <a:lstStyle/>
          <a:p>
            <a:r>
              <a:rPr lang="en-GB" sz="12000" dirty="0">
                <a:latin typeface="Georgia" panose="02040502050405020303" pitchFamily="18" charset="0"/>
              </a:rPr>
              <a:t>A</a:t>
            </a:r>
            <a:endParaRPr lang="en-GB" sz="12000" dirty="0"/>
          </a:p>
        </p:txBody>
      </p:sp>
      <p:sp>
        <p:nvSpPr>
          <p:cNvPr id="13" name="TextBox 12">
            <a:extLst>
              <a:ext uri="{FF2B5EF4-FFF2-40B4-BE49-F238E27FC236}">
                <a16:creationId xmlns:a16="http://schemas.microsoft.com/office/drawing/2014/main" id="{B54DA91E-DF36-84D5-5B80-B4ADC955F519}"/>
              </a:ext>
            </a:extLst>
          </p:cNvPr>
          <p:cNvSpPr txBox="1"/>
          <p:nvPr/>
        </p:nvSpPr>
        <p:spPr>
          <a:xfrm>
            <a:off x="3539171" y="703451"/>
            <a:ext cx="464397" cy="1938992"/>
          </a:xfrm>
          <a:prstGeom prst="rect">
            <a:avLst/>
          </a:prstGeom>
          <a:noFill/>
        </p:spPr>
        <p:txBody>
          <a:bodyPr wrap="square">
            <a:spAutoFit/>
          </a:bodyPr>
          <a:lstStyle/>
          <a:p>
            <a:r>
              <a:rPr lang="en-GB" sz="12000" dirty="0">
                <a:solidFill>
                  <a:srgbClr val="7A81FF"/>
                </a:solidFill>
                <a:latin typeface="Georgia" panose="02040502050405020303" pitchFamily="18" charset="0"/>
              </a:rPr>
              <a:t>E</a:t>
            </a:r>
            <a:endParaRPr lang="en-GB" sz="12000" dirty="0"/>
          </a:p>
        </p:txBody>
      </p:sp>
      <p:sp>
        <p:nvSpPr>
          <p:cNvPr id="15" name="Rectangle 14">
            <a:extLst>
              <a:ext uri="{FF2B5EF4-FFF2-40B4-BE49-F238E27FC236}">
                <a16:creationId xmlns:a16="http://schemas.microsoft.com/office/drawing/2014/main" id="{3E7B8596-7B19-FEB3-C000-C31894C7A5B0}"/>
              </a:ext>
            </a:extLst>
          </p:cNvPr>
          <p:cNvSpPr/>
          <p:nvPr/>
        </p:nvSpPr>
        <p:spPr>
          <a:xfrm>
            <a:off x="2857451" y="965199"/>
            <a:ext cx="1797089" cy="1419041"/>
          </a:xfrm>
          <a:prstGeom prst="rect">
            <a:avLst/>
          </a:prstGeom>
          <a:noFill/>
          <a:ln w="19050"/>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5" name="TextBox 4">
            <a:extLst>
              <a:ext uri="{FF2B5EF4-FFF2-40B4-BE49-F238E27FC236}">
                <a16:creationId xmlns:a16="http://schemas.microsoft.com/office/drawing/2014/main" id="{F5ACE50F-1DA7-1EE7-E85A-A74C62726A0A}"/>
              </a:ext>
            </a:extLst>
          </p:cNvPr>
          <p:cNvSpPr txBox="1"/>
          <p:nvPr/>
        </p:nvSpPr>
        <p:spPr>
          <a:xfrm>
            <a:off x="0" y="6067511"/>
            <a:ext cx="12192000" cy="523220"/>
          </a:xfrm>
          <a:prstGeom prst="rect">
            <a:avLst/>
          </a:prstGeom>
          <a:noFill/>
        </p:spPr>
        <p:txBody>
          <a:bodyPr wrap="square" rtlCol="0">
            <a:spAutoFit/>
          </a:bodyPr>
          <a:lstStyle/>
          <a:p>
            <a:pPr algn="ctr"/>
            <a:r>
              <a:rPr lang="en-GB" sz="2800" u="sng" dirty="0">
                <a:solidFill>
                  <a:srgbClr val="0432FF"/>
                </a:solidFill>
                <a:effectLst/>
                <a:ea typeface="Times New Roman" panose="02020603050405020304" pitchFamily="18" charset="0"/>
                <a:hlinkClick r:id="rId2">
                  <a:extLst>
                    <a:ext uri="{A12FA001-AC4F-418D-AE19-62706E023703}">
                      <ahyp:hlinkClr xmlns:ahyp="http://schemas.microsoft.com/office/drawing/2018/hyperlinkcolor" val="tx"/>
                    </a:ext>
                  </a:extLst>
                </a:hlinkClick>
              </a:rPr>
              <a:t>www.academic-englishuk.com/</a:t>
            </a:r>
            <a:r>
              <a:rPr lang="en-GB" sz="2800" u="sng" dirty="0">
                <a:solidFill>
                  <a:srgbClr val="0432FF"/>
                </a:solidFill>
                <a:ea typeface="Times New Roman" panose="02020603050405020304" pitchFamily="18" charset="0"/>
              </a:rPr>
              <a:t>ai-in-education </a:t>
            </a:r>
            <a:r>
              <a:rPr lang="en-GB" sz="2800" u="sng" dirty="0">
                <a:solidFill>
                  <a:srgbClr val="0432FF"/>
                </a:solidFill>
                <a:effectLst/>
                <a:ea typeface="Times New Roman" panose="02020603050405020304" pitchFamily="18" charset="0"/>
              </a:rPr>
              <a:t> </a:t>
            </a:r>
            <a:endParaRPr lang="en-US" sz="2800" dirty="0">
              <a:solidFill>
                <a:srgbClr val="0432FF"/>
              </a:solidFill>
            </a:endParaRPr>
          </a:p>
        </p:txBody>
      </p:sp>
    </p:spTree>
    <p:extLst>
      <p:ext uri="{BB962C8B-B14F-4D97-AF65-F5344CB8AC3E}">
        <p14:creationId xmlns:p14="http://schemas.microsoft.com/office/powerpoint/2010/main" val="2271272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D4FD4-846E-451C-1DE7-AD64E93AF44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B830361-4326-501D-9E86-D68416B9D17B}"/>
              </a:ext>
            </a:extLst>
          </p:cNvPr>
          <p:cNvSpPr/>
          <p:nvPr/>
        </p:nvSpPr>
        <p:spPr>
          <a:xfrm>
            <a:off x="557591" y="1199562"/>
            <a:ext cx="11076818" cy="5201424"/>
          </a:xfrm>
          <a:prstGeom prst="rect">
            <a:avLst/>
          </a:prstGeom>
        </p:spPr>
        <p:txBody>
          <a:bodyPr wrap="square">
            <a:spAutoFit/>
          </a:bodyPr>
          <a:lstStyle/>
          <a:p>
            <a:r>
              <a:rPr lang="en-GB" sz="3200" b="1" dirty="0"/>
              <a:t>1) Reliability and Accuracy</a:t>
            </a:r>
          </a:p>
          <a:p>
            <a:pPr marL="285750" indent="-285750">
              <a:buFont typeface="Arial" panose="020B0604020202020204" pitchFamily="34" charset="0"/>
              <a:buChar char="•"/>
            </a:pPr>
            <a:endParaRPr lang="en-GB" sz="2800" b="1" dirty="0"/>
          </a:p>
          <a:p>
            <a:pPr marL="285750" indent="-285750">
              <a:buFont typeface="Arial" panose="020B0604020202020204" pitchFamily="34" charset="0"/>
              <a:buChar char="•"/>
            </a:pPr>
            <a:r>
              <a:rPr lang="en-GB" sz="2800" dirty="0">
                <a:solidFill>
                  <a:srgbClr val="0070C0"/>
                </a:solidFill>
              </a:rPr>
              <a:t>Errors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Truth</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Hallucinations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Algorithmic Drift</a:t>
            </a:r>
          </a:p>
          <a:p>
            <a:pPr marL="285750" indent="-285750">
              <a:buFont typeface="Arial" panose="020B0604020202020204" pitchFamily="34" charset="0"/>
              <a:buChar char="•"/>
            </a:pPr>
            <a:endParaRPr lang="en-GB" sz="2800" dirty="0">
              <a:solidFill>
                <a:srgbClr val="0070C0"/>
              </a:solidFill>
            </a:endParaRPr>
          </a:p>
          <a:p>
            <a:endParaRPr lang="en-GB" sz="2400" dirty="0"/>
          </a:p>
          <a:p>
            <a:r>
              <a:rPr lang="en-GB" sz="2000" dirty="0"/>
              <a:t>Source: (2-9)</a:t>
            </a:r>
          </a:p>
        </p:txBody>
      </p:sp>
      <p:sp>
        <p:nvSpPr>
          <p:cNvPr id="8" name="Title 1">
            <a:extLst>
              <a:ext uri="{FF2B5EF4-FFF2-40B4-BE49-F238E27FC236}">
                <a16:creationId xmlns:a16="http://schemas.microsoft.com/office/drawing/2014/main" id="{6EE0CC60-4A4D-AC8A-E20E-A45D045695A4}"/>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BB7DE0CE-498C-8441-30D2-252A6F39A587}"/>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BD12EC3C-D82A-EDA2-309F-538FC9E944C6}"/>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371697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83ADF-4C4D-59F4-DD3A-319C959247B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4B485E6-7053-DB53-6E00-B25A3BB32D97}"/>
              </a:ext>
            </a:extLst>
          </p:cNvPr>
          <p:cNvSpPr/>
          <p:nvPr/>
        </p:nvSpPr>
        <p:spPr>
          <a:xfrm>
            <a:off x="557591" y="1199562"/>
            <a:ext cx="11076818" cy="5201424"/>
          </a:xfrm>
          <a:prstGeom prst="rect">
            <a:avLst/>
          </a:prstGeom>
        </p:spPr>
        <p:txBody>
          <a:bodyPr wrap="square">
            <a:spAutoFit/>
          </a:bodyPr>
          <a:lstStyle/>
          <a:p>
            <a:r>
              <a:rPr lang="en-GB" sz="3200" b="1" dirty="0"/>
              <a:t>2) Bias and Fairness</a:t>
            </a:r>
          </a:p>
          <a:p>
            <a:pPr marL="285750" indent="-285750">
              <a:buFont typeface="Arial" panose="020B0604020202020204" pitchFamily="34" charset="0"/>
              <a:buChar char="•"/>
            </a:pPr>
            <a:endParaRPr lang="en-GB" sz="3200" b="1" dirty="0"/>
          </a:p>
          <a:p>
            <a:pPr marL="285750" indent="-285750">
              <a:buFont typeface="Arial" panose="020B0604020202020204" pitchFamily="34" charset="0"/>
              <a:buChar char="•"/>
            </a:pPr>
            <a:r>
              <a:rPr lang="en-GB" sz="2800" dirty="0">
                <a:solidFill>
                  <a:srgbClr val="0070C0"/>
                </a:solidFill>
              </a:rPr>
              <a:t>Stereotypes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Transparency</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Accountability</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Evaluation</a:t>
            </a:r>
          </a:p>
          <a:p>
            <a:endParaRPr lang="en-GB" sz="2400" dirty="0"/>
          </a:p>
          <a:p>
            <a:endParaRPr lang="en-GB" sz="2400" dirty="0"/>
          </a:p>
          <a:p>
            <a:r>
              <a:rPr lang="en-GB" sz="2000" dirty="0"/>
              <a:t>Source: (2-9)</a:t>
            </a:r>
          </a:p>
        </p:txBody>
      </p:sp>
      <p:sp>
        <p:nvSpPr>
          <p:cNvPr id="8" name="Title 1">
            <a:extLst>
              <a:ext uri="{FF2B5EF4-FFF2-40B4-BE49-F238E27FC236}">
                <a16:creationId xmlns:a16="http://schemas.microsoft.com/office/drawing/2014/main" id="{85178F37-DF79-009F-2DAF-8CC3B00EC0C7}"/>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0B10527E-D511-1CF5-A27A-233BA1541E9E}"/>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1EED1EC7-17B4-DBE2-E7B0-FEC22C5C74FD}"/>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613817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C8A9A-8AA4-C270-67E3-BE69A84E2D5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9B6478-E90A-07E3-B92C-4F2719E5519C}"/>
              </a:ext>
            </a:extLst>
          </p:cNvPr>
          <p:cNvSpPr/>
          <p:nvPr/>
        </p:nvSpPr>
        <p:spPr>
          <a:xfrm>
            <a:off x="557591" y="1199562"/>
            <a:ext cx="11076818" cy="5139869"/>
          </a:xfrm>
          <a:prstGeom prst="rect">
            <a:avLst/>
          </a:prstGeom>
        </p:spPr>
        <p:txBody>
          <a:bodyPr wrap="square">
            <a:spAutoFit/>
          </a:bodyPr>
          <a:lstStyle/>
          <a:p>
            <a:r>
              <a:rPr lang="en-GB" sz="3200" b="1" dirty="0"/>
              <a:t>3) Academic Integrity</a:t>
            </a:r>
          </a:p>
          <a:p>
            <a:pPr marL="285750" indent="-285750">
              <a:buFont typeface="Arial" panose="020B0604020202020204" pitchFamily="34" charset="0"/>
              <a:buChar char="•"/>
            </a:pPr>
            <a:endParaRPr lang="en-GB" sz="2800" b="1" dirty="0"/>
          </a:p>
          <a:p>
            <a:pPr marL="285750" indent="-285750">
              <a:buFont typeface="Arial" panose="020B0604020202020204" pitchFamily="34" charset="0"/>
              <a:buChar char="•"/>
            </a:pPr>
            <a:r>
              <a:rPr lang="en-GB" sz="2800" dirty="0">
                <a:solidFill>
                  <a:srgbClr val="0070C0"/>
                </a:solidFill>
              </a:rPr>
              <a:t>Plagiarism</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Dishonesty</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Competence</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Independence</a:t>
            </a:r>
            <a:endParaRPr lang="en-GB" sz="2800" dirty="0"/>
          </a:p>
          <a:p>
            <a:endParaRPr lang="en-GB" sz="2400" dirty="0"/>
          </a:p>
          <a:p>
            <a:endParaRPr lang="en-GB" sz="2400" dirty="0"/>
          </a:p>
          <a:p>
            <a:r>
              <a:rPr lang="en-GB" sz="2000" dirty="0"/>
              <a:t>Source: (2-9)</a:t>
            </a:r>
          </a:p>
        </p:txBody>
      </p:sp>
      <p:sp>
        <p:nvSpPr>
          <p:cNvPr id="8" name="Title 1">
            <a:extLst>
              <a:ext uri="{FF2B5EF4-FFF2-40B4-BE49-F238E27FC236}">
                <a16:creationId xmlns:a16="http://schemas.microsoft.com/office/drawing/2014/main" id="{8FC2738C-972C-70DF-18E4-7993A2AAFF29}"/>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2E1C6B88-3C51-0482-E913-381B13E3394F}"/>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425D3D0B-F02C-CFE9-3895-00FCCD774F18}"/>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3637555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A3C9-123F-6084-E9EE-D3EC85E1D50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3542011-4510-A0C5-89EC-074D8017F2BF}"/>
              </a:ext>
            </a:extLst>
          </p:cNvPr>
          <p:cNvSpPr/>
          <p:nvPr/>
        </p:nvSpPr>
        <p:spPr>
          <a:xfrm>
            <a:off x="557591" y="1199562"/>
            <a:ext cx="11076818" cy="5139869"/>
          </a:xfrm>
          <a:prstGeom prst="rect">
            <a:avLst/>
          </a:prstGeom>
        </p:spPr>
        <p:txBody>
          <a:bodyPr wrap="square">
            <a:spAutoFit/>
          </a:bodyPr>
          <a:lstStyle/>
          <a:p>
            <a:r>
              <a:rPr lang="en-GB" sz="3200" b="1" dirty="0"/>
              <a:t>4) Data Privacy and Compliance</a:t>
            </a:r>
          </a:p>
          <a:p>
            <a:pPr marL="285750" indent="-285750">
              <a:buFont typeface="Arial" panose="020B0604020202020204" pitchFamily="34" charset="0"/>
              <a:buChar char="•"/>
            </a:pPr>
            <a:endParaRPr lang="en-GB" sz="2800" b="1" dirty="0"/>
          </a:p>
          <a:p>
            <a:pPr marL="285750" indent="-285750">
              <a:buFont typeface="Arial" panose="020B0604020202020204" pitchFamily="34" charset="0"/>
              <a:buChar char="•"/>
            </a:pPr>
            <a:r>
              <a:rPr lang="en-GB" sz="2800" dirty="0">
                <a:solidFill>
                  <a:srgbClr val="0070C0"/>
                </a:solidFill>
              </a:rPr>
              <a:t>Personal data breaches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Third party vendors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Copyrighted material</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Intellectual property</a:t>
            </a:r>
          </a:p>
          <a:p>
            <a:endParaRPr lang="en-GB" sz="2400" dirty="0"/>
          </a:p>
          <a:p>
            <a:endParaRPr lang="en-GB" sz="2400" dirty="0"/>
          </a:p>
          <a:p>
            <a:r>
              <a:rPr lang="en-GB" sz="2000" dirty="0"/>
              <a:t>Source: (2-9)</a:t>
            </a:r>
          </a:p>
        </p:txBody>
      </p:sp>
      <p:sp>
        <p:nvSpPr>
          <p:cNvPr id="8" name="Title 1">
            <a:extLst>
              <a:ext uri="{FF2B5EF4-FFF2-40B4-BE49-F238E27FC236}">
                <a16:creationId xmlns:a16="http://schemas.microsoft.com/office/drawing/2014/main" id="{4BF73D9D-91F2-4840-0345-1A6BF5D2A052}"/>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DE0C468A-DE24-751A-762B-5770F883F3E3}"/>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5D33F16D-5B8D-5421-FEE1-0A963D6C6EF2}"/>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234011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631E12-7417-5137-7C3B-FDB9F42AB32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B5451F5-26CC-8DA9-481A-01F86296D933}"/>
              </a:ext>
            </a:extLst>
          </p:cNvPr>
          <p:cNvSpPr/>
          <p:nvPr/>
        </p:nvSpPr>
        <p:spPr>
          <a:xfrm>
            <a:off x="557591" y="1199562"/>
            <a:ext cx="11076818" cy="5139869"/>
          </a:xfrm>
          <a:prstGeom prst="rect">
            <a:avLst/>
          </a:prstGeom>
        </p:spPr>
        <p:txBody>
          <a:bodyPr wrap="square">
            <a:spAutoFit/>
          </a:bodyPr>
          <a:lstStyle/>
          <a:p>
            <a:r>
              <a:rPr lang="en-GB" sz="3200" b="1" dirty="0"/>
              <a:t>5) Ethical and Social Concerns</a:t>
            </a:r>
          </a:p>
          <a:p>
            <a:pPr marL="285750" indent="-285750">
              <a:buFont typeface="Arial" panose="020B0604020202020204" pitchFamily="34" charset="0"/>
              <a:buChar char="•"/>
            </a:pPr>
            <a:endParaRPr lang="en-GB" sz="2800" b="1" dirty="0"/>
          </a:p>
          <a:p>
            <a:pPr marL="285750" indent="-285750">
              <a:buFont typeface="Arial" panose="020B0604020202020204" pitchFamily="34" charset="0"/>
              <a:buChar char="•"/>
            </a:pPr>
            <a:r>
              <a:rPr lang="en-GB" sz="2800" dirty="0">
                <a:solidFill>
                  <a:srgbClr val="0070C0"/>
                </a:solidFill>
              </a:rPr>
              <a:t>Institutional values</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Academic freedom</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Creativity</a:t>
            </a:r>
          </a:p>
          <a:p>
            <a:pPr marL="285750" indent="-285750">
              <a:buFont typeface="Arial" panose="020B0604020202020204" pitchFamily="34" charset="0"/>
              <a:buChar char="•"/>
            </a:pPr>
            <a:endParaRPr lang="en-GB" sz="2800" dirty="0">
              <a:solidFill>
                <a:srgbClr val="0070C0"/>
              </a:solidFill>
            </a:endParaRPr>
          </a:p>
          <a:p>
            <a:pPr marL="285750" indent="-285750">
              <a:buFont typeface="Arial" panose="020B0604020202020204" pitchFamily="34" charset="0"/>
              <a:buChar char="•"/>
            </a:pPr>
            <a:r>
              <a:rPr lang="en-GB" sz="2800" dirty="0">
                <a:solidFill>
                  <a:srgbClr val="0070C0"/>
                </a:solidFill>
              </a:rPr>
              <a:t>Professional expertise</a:t>
            </a:r>
          </a:p>
          <a:p>
            <a:endParaRPr lang="en-GB" sz="2400" dirty="0"/>
          </a:p>
          <a:p>
            <a:endParaRPr lang="en-GB" sz="2400" dirty="0"/>
          </a:p>
          <a:p>
            <a:r>
              <a:rPr lang="en-GB" sz="2000" dirty="0"/>
              <a:t>Source: (2-9)</a:t>
            </a:r>
          </a:p>
        </p:txBody>
      </p:sp>
      <p:sp>
        <p:nvSpPr>
          <p:cNvPr id="8" name="Title 1">
            <a:extLst>
              <a:ext uri="{FF2B5EF4-FFF2-40B4-BE49-F238E27FC236}">
                <a16:creationId xmlns:a16="http://schemas.microsoft.com/office/drawing/2014/main" id="{DC4F5D3B-AF09-B7DA-5C90-C341FA686BF8}"/>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0612C866-0313-0CC2-A240-AB658D535F94}"/>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048A50BC-5922-CDB4-3357-1388452F447E}"/>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4258674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89995-8757-1680-8F9F-E1D8E2C8130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423B2EAA-CA10-0E20-1648-C10DD50A5937}"/>
              </a:ext>
            </a:extLst>
          </p:cNvPr>
          <p:cNvSpPr txBox="1">
            <a:spLocks/>
          </p:cNvSpPr>
          <p:nvPr/>
        </p:nvSpPr>
        <p:spPr>
          <a:xfrm>
            <a:off x="687324" y="2766218"/>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Designing AI Resilient Assessments</a:t>
            </a:r>
          </a:p>
        </p:txBody>
      </p:sp>
      <p:pic>
        <p:nvPicPr>
          <p:cNvPr id="2" name="Picture 1" descr="new logo.png">
            <a:extLst>
              <a:ext uri="{FF2B5EF4-FFF2-40B4-BE49-F238E27FC236}">
                <a16:creationId xmlns:a16="http://schemas.microsoft.com/office/drawing/2014/main" id="{3C62D517-4DB9-7080-495E-B51FEF00844A}"/>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EB8D6314-A1B1-2C5D-7975-FE8A28CA868D}"/>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345929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43CA1-0ACC-C30D-D333-DD82E00E644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1353FA-36C0-42CE-ACB5-8F907601AD00}"/>
              </a:ext>
            </a:extLst>
          </p:cNvPr>
          <p:cNvSpPr/>
          <p:nvPr/>
        </p:nvSpPr>
        <p:spPr>
          <a:xfrm>
            <a:off x="708467" y="1543655"/>
            <a:ext cx="11076818" cy="4832092"/>
          </a:xfrm>
          <a:prstGeom prst="rect">
            <a:avLst/>
          </a:prstGeom>
        </p:spPr>
        <p:txBody>
          <a:bodyPr wrap="square">
            <a:spAutoFit/>
          </a:bodyPr>
          <a:lstStyle/>
          <a:p>
            <a:pPr marL="514350" indent="-514350">
              <a:buFont typeface="+mj-lt"/>
              <a:buAutoNum type="arabicPeriod"/>
            </a:pPr>
            <a:r>
              <a:rPr lang="en-GB" sz="3200" i="1" dirty="0"/>
              <a:t>Invigilated and On-Campus Components</a:t>
            </a:r>
          </a:p>
          <a:p>
            <a:pPr marL="514350" indent="-514350">
              <a:buFont typeface="+mj-lt"/>
              <a:buAutoNum type="arabicPeriod"/>
            </a:pPr>
            <a:endParaRPr lang="en-GB" sz="3200" i="1" dirty="0"/>
          </a:p>
          <a:p>
            <a:pPr marL="514350" indent="-514350">
              <a:buFont typeface="+mj-lt"/>
              <a:buAutoNum type="arabicPeriod"/>
            </a:pPr>
            <a:endParaRPr lang="en-GB" sz="3200" i="1" dirty="0"/>
          </a:p>
          <a:p>
            <a:pPr marL="514350" indent="-514350">
              <a:buFont typeface="+mj-lt"/>
              <a:buAutoNum type="arabicPeriod"/>
            </a:pPr>
            <a:r>
              <a:rPr lang="en-GB" sz="3200" i="1" dirty="0"/>
              <a:t>Contextual and Localised Assessment Tasks</a:t>
            </a:r>
          </a:p>
          <a:p>
            <a:pPr marL="514350" indent="-514350">
              <a:buFont typeface="+mj-lt"/>
              <a:buAutoNum type="arabicPeriod"/>
            </a:pPr>
            <a:endParaRPr lang="en-GB" sz="3200" i="1" dirty="0"/>
          </a:p>
          <a:p>
            <a:pPr marL="514350" indent="-514350">
              <a:buFont typeface="+mj-lt"/>
              <a:buAutoNum type="arabicPeriod"/>
            </a:pPr>
            <a:endParaRPr lang="en-GB" sz="3200" i="1" dirty="0"/>
          </a:p>
          <a:p>
            <a:pPr marL="514350" indent="-514350">
              <a:buFont typeface="+mj-lt"/>
              <a:buAutoNum type="arabicPeriod"/>
            </a:pPr>
            <a:r>
              <a:rPr lang="en-GB" sz="3200" i="1" dirty="0"/>
              <a:t>Interlinked and Developmental Assessment</a:t>
            </a:r>
          </a:p>
          <a:p>
            <a:pPr lvl="0"/>
            <a:endParaRPr lang="en-GB" sz="2800" dirty="0"/>
          </a:p>
          <a:p>
            <a:pPr lvl="0"/>
            <a:endParaRPr lang="en-GB" sz="2800" dirty="0"/>
          </a:p>
          <a:p>
            <a:r>
              <a:rPr lang="en-GB" sz="2000" dirty="0">
                <a:solidFill>
                  <a:srgbClr val="0070C0"/>
                </a:solidFill>
              </a:rPr>
              <a:t>Source: (2-9)</a:t>
            </a:r>
          </a:p>
        </p:txBody>
      </p:sp>
      <p:sp>
        <p:nvSpPr>
          <p:cNvPr id="8" name="Title 1">
            <a:extLst>
              <a:ext uri="{FF2B5EF4-FFF2-40B4-BE49-F238E27FC236}">
                <a16:creationId xmlns:a16="http://schemas.microsoft.com/office/drawing/2014/main" id="{DD739DA8-D0BD-0708-8424-C0CDA8C37082}"/>
              </a:ext>
            </a:extLst>
          </p:cNvPr>
          <p:cNvSpPr txBox="1">
            <a:spLocks/>
          </p:cNvSpPr>
          <p:nvPr/>
        </p:nvSpPr>
        <p:spPr>
          <a:xfrm>
            <a:off x="838200" y="-822"/>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Designing AI Resilient Assessments</a:t>
            </a:r>
          </a:p>
        </p:txBody>
      </p:sp>
      <p:pic>
        <p:nvPicPr>
          <p:cNvPr id="2" name="Picture 1" descr="new logo.png">
            <a:extLst>
              <a:ext uri="{FF2B5EF4-FFF2-40B4-BE49-F238E27FC236}">
                <a16:creationId xmlns:a16="http://schemas.microsoft.com/office/drawing/2014/main" id="{3B035D66-FA07-01E0-BF24-2A2F28667AF9}"/>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44678E22-FEFF-4482-B3FB-39ECC9125723}"/>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116697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F2517-8612-33C2-1F88-219E3DC6F6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7BBA22C-3F04-C914-3207-B92906B9752A}"/>
              </a:ext>
            </a:extLst>
          </p:cNvPr>
          <p:cNvSpPr/>
          <p:nvPr/>
        </p:nvSpPr>
        <p:spPr>
          <a:xfrm>
            <a:off x="708467" y="1543655"/>
            <a:ext cx="11076818" cy="5786199"/>
          </a:xfrm>
          <a:prstGeom prst="rect">
            <a:avLst/>
          </a:prstGeom>
        </p:spPr>
        <p:txBody>
          <a:bodyPr wrap="square">
            <a:spAutoFit/>
          </a:bodyPr>
          <a:lstStyle/>
          <a:p>
            <a:pPr marL="514350" indent="-514350">
              <a:buFont typeface="+mj-lt"/>
              <a:buAutoNum type="arabicPeriod" startAt="4"/>
            </a:pPr>
            <a:r>
              <a:rPr lang="en-GB" sz="3200" i="1" dirty="0"/>
              <a:t>Higher-Order Thinking and Critical Engagement</a:t>
            </a:r>
          </a:p>
          <a:p>
            <a:pPr marL="514350" indent="-514350">
              <a:buFont typeface="+mj-lt"/>
              <a:buAutoNum type="arabicPeriod" startAt="4"/>
            </a:pPr>
            <a:endParaRPr lang="en-GB" sz="3200" i="1" dirty="0"/>
          </a:p>
          <a:p>
            <a:pPr marL="514350" indent="-514350">
              <a:buFont typeface="+mj-lt"/>
              <a:buAutoNum type="arabicPeriod" startAt="4"/>
            </a:pPr>
            <a:endParaRPr lang="en-GB" sz="3200" i="1" dirty="0"/>
          </a:p>
          <a:p>
            <a:pPr marL="514350" indent="-514350">
              <a:buFont typeface="+mj-lt"/>
              <a:buAutoNum type="arabicPeriod" startAt="4"/>
            </a:pPr>
            <a:r>
              <a:rPr lang="en-GB" sz="3200" i="1" dirty="0"/>
              <a:t>Authentic and Scenario-Based Tasks</a:t>
            </a:r>
          </a:p>
          <a:p>
            <a:pPr marL="514350" indent="-514350">
              <a:buFont typeface="+mj-lt"/>
              <a:buAutoNum type="arabicPeriod" startAt="4"/>
            </a:pPr>
            <a:endParaRPr lang="en-GB" sz="3200" i="1" dirty="0"/>
          </a:p>
          <a:p>
            <a:pPr marL="514350" indent="-514350">
              <a:buFont typeface="+mj-lt"/>
              <a:buAutoNum type="arabicPeriod" startAt="4"/>
            </a:pPr>
            <a:endParaRPr lang="en-GB" sz="3200" i="1" dirty="0"/>
          </a:p>
          <a:p>
            <a:pPr marL="514350" indent="-514350">
              <a:buFont typeface="+mj-lt"/>
              <a:buAutoNum type="arabicPeriod" startAt="4"/>
            </a:pPr>
            <a:r>
              <a:rPr lang="en-GB" sz="3200" i="1" dirty="0"/>
              <a:t>Incorporation of AI within Assessment</a:t>
            </a:r>
          </a:p>
          <a:p>
            <a:pPr marL="514350" indent="-514350">
              <a:buFont typeface="+mj-lt"/>
              <a:buAutoNum type="arabicPeriod" startAt="4"/>
            </a:pPr>
            <a:endParaRPr lang="en-GB" sz="3200" b="1" i="1" dirty="0"/>
          </a:p>
          <a:p>
            <a:pPr marL="514350" indent="-514350">
              <a:buFont typeface="+mj-lt"/>
              <a:buAutoNum type="arabicPeriod" startAt="4"/>
            </a:pPr>
            <a:endParaRPr lang="en-GB" sz="3200" b="1" i="1" dirty="0"/>
          </a:p>
          <a:p>
            <a:r>
              <a:rPr lang="en-GB" sz="2000" dirty="0">
                <a:solidFill>
                  <a:srgbClr val="0070C0"/>
                </a:solidFill>
              </a:rPr>
              <a:t>Source: (2-9)</a:t>
            </a:r>
          </a:p>
          <a:p>
            <a:pPr marL="514350" indent="-514350">
              <a:buFont typeface="+mj-lt"/>
              <a:buAutoNum type="arabicPeriod" startAt="4"/>
            </a:pPr>
            <a:endParaRPr lang="en-GB" sz="3200" b="1" i="1" dirty="0"/>
          </a:p>
          <a:p>
            <a:pPr lvl="0"/>
            <a:r>
              <a:rPr lang="en-GB" dirty="0"/>
              <a:t>.</a:t>
            </a:r>
          </a:p>
        </p:txBody>
      </p:sp>
      <p:sp>
        <p:nvSpPr>
          <p:cNvPr id="8" name="Title 1">
            <a:extLst>
              <a:ext uri="{FF2B5EF4-FFF2-40B4-BE49-F238E27FC236}">
                <a16:creationId xmlns:a16="http://schemas.microsoft.com/office/drawing/2014/main" id="{B2D3DE1C-F66A-5F92-6A29-8FEE92C1BD63}"/>
              </a:ext>
            </a:extLst>
          </p:cNvPr>
          <p:cNvSpPr txBox="1">
            <a:spLocks/>
          </p:cNvSpPr>
          <p:nvPr/>
        </p:nvSpPr>
        <p:spPr>
          <a:xfrm>
            <a:off x="838200"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Designing AI Resilient Assessments</a:t>
            </a:r>
          </a:p>
        </p:txBody>
      </p:sp>
      <p:pic>
        <p:nvPicPr>
          <p:cNvPr id="2" name="Picture 1" descr="new logo.png">
            <a:extLst>
              <a:ext uri="{FF2B5EF4-FFF2-40B4-BE49-F238E27FC236}">
                <a16:creationId xmlns:a16="http://schemas.microsoft.com/office/drawing/2014/main" id="{E6406D90-78BA-A200-1FED-917029A294BB}"/>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9ED1D108-2F46-711D-5C46-37DB2FA8F4C8}"/>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132053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76190-50DE-31F9-23C5-365149ADC5F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8E4E125B-5815-BE74-C9D2-88F13445FC9F}"/>
              </a:ext>
            </a:extLst>
          </p:cNvPr>
          <p:cNvSpPr txBox="1">
            <a:spLocks/>
          </p:cNvSpPr>
          <p:nvPr/>
        </p:nvSpPr>
        <p:spPr>
          <a:xfrm>
            <a:off x="838199" y="63897"/>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700" b="1" dirty="0">
                <a:latin typeface="+mn-lt"/>
              </a:rPr>
              <a:t>The AI Traffic Light System</a:t>
            </a:r>
            <a:r>
              <a:rPr lang="en-GB" sz="5700" dirty="0">
                <a:latin typeface="+mn-lt"/>
              </a:rPr>
              <a:t> </a:t>
            </a:r>
            <a:endParaRPr lang="en-GB" sz="5700" b="1" dirty="0">
              <a:latin typeface="+mn-lt"/>
            </a:endParaRPr>
          </a:p>
        </p:txBody>
      </p:sp>
      <p:pic>
        <p:nvPicPr>
          <p:cNvPr id="2" name="Picture 1" descr="new logo.png">
            <a:extLst>
              <a:ext uri="{FF2B5EF4-FFF2-40B4-BE49-F238E27FC236}">
                <a16:creationId xmlns:a16="http://schemas.microsoft.com/office/drawing/2014/main" id="{305C7EB5-0268-D3DC-1C24-8AB680FC8F59}"/>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B456EED2-05C8-5753-7ECA-2E345F375F21}"/>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
        <p:nvSpPr>
          <p:cNvPr id="6" name="TextBox 5">
            <a:extLst>
              <a:ext uri="{FF2B5EF4-FFF2-40B4-BE49-F238E27FC236}">
                <a16:creationId xmlns:a16="http://schemas.microsoft.com/office/drawing/2014/main" id="{BD1F30E1-63B7-F592-FD2F-66DF458C185D}"/>
              </a:ext>
            </a:extLst>
          </p:cNvPr>
          <p:cNvSpPr txBox="1"/>
          <p:nvPr/>
        </p:nvSpPr>
        <p:spPr>
          <a:xfrm>
            <a:off x="838199" y="6306672"/>
            <a:ext cx="6102626" cy="369332"/>
          </a:xfrm>
          <a:prstGeom prst="rect">
            <a:avLst/>
          </a:prstGeom>
          <a:noFill/>
        </p:spPr>
        <p:txBody>
          <a:bodyPr wrap="square">
            <a:spAutoFit/>
          </a:bodyPr>
          <a:lstStyle/>
          <a:p>
            <a:r>
              <a:rPr lang="en-GB" sz="1800" dirty="0">
                <a:solidFill>
                  <a:srgbClr val="0070C0"/>
                </a:solidFill>
              </a:rPr>
              <a:t>Source: (</a:t>
            </a:r>
            <a:r>
              <a:rPr lang="en-GB" dirty="0">
                <a:solidFill>
                  <a:srgbClr val="0070C0"/>
                </a:solidFill>
              </a:rPr>
              <a:t>10</a:t>
            </a:r>
            <a:r>
              <a:rPr lang="en-GB" sz="1800" dirty="0">
                <a:solidFill>
                  <a:srgbClr val="0070C0"/>
                </a:solidFill>
              </a:rPr>
              <a:t>-14)</a:t>
            </a:r>
          </a:p>
        </p:txBody>
      </p:sp>
      <p:pic>
        <p:nvPicPr>
          <p:cNvPr id="7" name="Picture 6" descr="A white rectangular box with black text&#10;&#10;AI-generated content may be incorrect.">
            <a:extLst>
              <a:ext uri="{FF2B5EF4-FFF2-40B4-BE49-F238E27FC236}">
                <a16:creationId xmlns:a16="http://schemas.microsoft.com/office/drawing/2014/main" id="{8BC68CB9-C0C2-AF50-3544-3ECC3F5644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199" y="1239354"/>
            <a:ext cx="10515602" cy="4733300"/>
          </a:xfrm>
          <a:prstGeom prst="rect">
            <a:avLst/>
          </a:prstGeom>
        </p:spPr>
      </p:pic>
    </p:spTree>
    <p:extLst>
      <p:ext uri="{BB962C8B-B14F-4D97-AF65-F5344CB8AC3E}">
        <p14:creationId xmlns:p14="http://schemas.microsoft.com/office/powerpoint/2010/main" val="153452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06268-0412-CE83-970A-09814A66F611}"/>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1890E99-AB96-BCEC-E387-C87B44987344}"/>
              </a:ext>
            </a:extLst>
          </p:cNvPr>
          <p:cNvSpPr txBox="1">
            <a:spLocks/>
          </p:cNvSpPr>
          <p:nvPr/>
        </p:nvSpPr>
        <p:spPr>
          <a:xfrm>
            <a:off x="536448" y="0"/>
            <a:ext cx="1111910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300" b="1" kern="100" dirty="0">
                <a:latin typeface="+mn-lt"/>
              </a:rPr>
              <a:t>Paper and Pen Tests</a:t>
            </a:r>
            <a:endParaRPr lang="en-GB" sz="5300" b="1" kern="100" dirty="0">
              <a:latin typeface="+mn-lt"/>
              <a:ea typeface="Times New Roman" panose="02020603050405020304" pitchFamily="18" charset="0"/>
            </a:endParaRPr>
          </a:p>
        </p:txBody>
      </p:sp>
      <p:pic>
        <p:nvPicPr>
          <p:cNvPr id="2" name="Picture 1" descr="new logo.png">
            <a:extLst>
              <a:ext uri="{FF2B5EF4-FFF2-40B4-BE49-F238E27FC236}">
                <a16:creationId xmlns:a16="http://schemas.microsoft.com/office/drawing/2014/main" id="{BB17C4E8-2452-2E43-2396-1176E1138BC7}"/>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3F4C7CC3-EEF9-1890-FD54-A8F0A6CA666E}"/>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
        <p:nvSpPr>
          <p:cNvPr id="6" name="TextBox 5">
            <a:extLst>
              <a:ext uri="{FF2B5EF4-FFF2-40B4-BE49-F238E27FC236}">
                <a16:creationId xmlns:a16="http://schemas.microsoft.com/office/drawing/2014/main" id="{3A27FA4E-D98F-F760-7A37-EF80BE3502C5}"/>
              </a:ext>
            </a:extLst>
          </p:cNvPr>
          <p:cNvSpPr txBox="1"/>
          <p:nvPr/>
        </p:nvSpPr>
        <p:spPr>
          <a:xfrm>
            <a:off x="536448" y="1112129"/>
            <a:ext cx="11119104" cy="4816575"/>
          </a:xfrm>
          <a:prstGeom prst="rect">
            <a:avLst/>
          </a:prstGeom>
          <a:noFill/>
        </p:spPr>
        <p:txBody>
          <a:bodyPr wrap="square">
            <a:spAutoFit/>
          </a:bodyPr>
          <a:lstStyle/>
          <a:p>
            <a:pPr algn="just">
              <a:lnSpc>
                <a:spcPct val="115000"/>
              </a:lnSpc>
              <a:spcAft>
                <a:spcPts val="800"/>
              </a:spcAft>
            </a:pPr>
            <a:endParaRPr lang="en-GB" sz="500" dirty="0">
              <a:solidFill>
                <a:srgbClr val="0070C0"/>
              </a:solidFill>
            </a:endParaRPr>
          </a:p>
          <a:p>
            <a:pPr algn="just">
              <a:lnSpc>
                <a:spcPct val="115000"/>
              </a:lnSpc>
              <a:spcAft>
                <a:spcPts val="800"/>
              </a:spcAft>
              <a:buNone/>
            </a:pPr>
            <a:r>
              <a:rPr lang="en-GB" sz="2800" b="1" i="1" kern="100" dirty="0">
                <a:solidFill>
                  <a:srgbClr val="000000"/>
                </a:solidFill>
                <a:effectLst/>
                <a:ea typeface="Aptos" panose="020B0004020202020204" pitchFamily="34" charset="0"/>
                <a:cs typeface="Aptos" panose="020B0004020202020204" pitchFamily="34" charset="0"/>
              </a:rPr>
              <a:t>Liverpool University </a:t>
            </a:r>
            <a:r>
              <a:rPr lang="en-GB" sz="2800" i="1" kern="100" dirty="0">
                <a:solidFill>
                  <a:srgbClr val="000000"/>
                </a:solidFill>
                <a:effectLst/>
                <a:ea typeface="Aptos" panose="020B0004020202020204" pitchFamily="34" charset="0"/>
                <a:cs typeface="Aptos" panose="020B0004020202020204" pitchFamily="34" charset="0"/>
              </a:rPr>
              <a:t>emphasises that assessments must “never replace original thought, independent research, and the production of original work,” recommending traditional, invigilated, handwritten formats as part of a wider strategy to safeguard authenticity and uphold academic integrity </a:t>
            </a:r>
            <a:r>
              <a:rPr lang="en-GB" sz="2800" kern="100" dirty="0">
                <a:solidFill>
                  <a:srgbClr val="000000"/>
                </a:solidFill>
                <a:effectLst/>
                <a:ea typeface="Aptos" panose="020B0004020202020204" pitchFamily="34" charset="0"/>
                <a:cs typeface="Aptos" panose="020B0004020202020204" pitchFamily="34" charset="0"/>
              </a:rPr>
              <a:t>(15).</a:t>
            </a:r>
            <a:endParaRPr lang="en-GB" sz="2800" kern="100" dirty="0">
              <a:solidFill>
                <a:srgbClr val="000000"/>
              </a:solidFill>
              <a:ea typeface="Aptos" panose="020B0004020202020204" pitchFamily="34" charset="0"/>
              <a:cs typeface="Aptos" panose="020B0004020202020204" pitchFamily="34" charset="0"/>
            </a:endParaRPr>
          </a:p>
          <a:p>
            <a:pPr algn="just">
              <a:lnSpc>
                <a:spcPct val="115000"/>
              </a:lnSpc>
              <a:spcAft>
                <a:spcPts val="800"/>
              </a:spcAft>
              <a:buNone/>
            </a:pPr>
            <a:r>
              <a:rPr lang="en-GB" sz="2800" b="1" i="1" kern="100" dirty="0">
                <a:solidFill>
                  <a:srgbClr val="000000"/>
                </a:solidFill>
                <a:effectLst/>
                <a:ea typeface="Times New Roman" panose="02020603050405020304" pitchFamily="18" charset="0"/>
                <a:cs typeface="Times New Roman" panose="02020603050405020304" pitchFamily="18" charset="0"/>
              </a:rPr>
              <a:t>Newcastle University </a:t>
            </a:r>
            <a:r>
              <a:rPr lang="en-GB" sz="2800" i="1" kern="100" dirty="0">
                <a:solidFill>
                  <a:srgbClr val="000000"/>
                </a:solidFill>
                <a:effectLst/>
                <a:ea typeface="Aptos" panose="020B0004020202020204" pitchFamily="34" charset="0"/>
                <a:cs typeface="Times New Roman" panose="02020603050405020304" pitchFamily="18" charset="0"/>
              </a:rPr>
              <a:t>recommends using assessment formats that “are less vulnerable to AI misuse, such as</a:t>
            </a:r>
            <a:r>
              <a:rPr lang="en-GB" sz="2800" i="1" kern="100" dirty="0">
                <a:solidFill>
                  <a:srgbClr val="000000"/>
                </a:solidFill>
                <a:effectLst/>
                <a:ea typeface="Times New Roman" panose="02020603050405020304" pitchFamily="18" charset="0"/>
                <a:cs typeface="Times New Roman" panose="02020603050405020304" pitchFamily="18" charset="0"/>
              </a:rPr>
              <a:t> invigilated, in-person pen and paper exams</a:t>
            </a:r>
            <a:r>
              <a:rPr lang="en-GB" sz="2800" i="1" kern="100" dirty="0">
                <a:solidFill>
                  <a:srgbClr val="000000"/>
                </a:solidFill>
                <a:effectLst/>
                <a:ea typeface="Aptos" panose="020B0004020202020204" pitchFamily="34" charset="0"/>
                <a:cs typeface="Times New Roman" panose="02020603050405020304" pitchFamily="18" charset="0"/>
              </a:rPr>
              <a:t>, to preserve academic integrity in a world where generative AI is widely accessible”</a:t>
            </a:r>
            <a:r>
              <a:rPr lang="en-GB" sz="2800" kern="100" dirty="0">
                <a:solidFill>
                  <a:srgbClr val="000000"/>
                </a:solidFill>
                <a:effectLst/>
                <a:ea typeface="Aptos" panose="020B0004020202020204" pitchFamily="34" charset="0"/>
                <a:cs typeface="Times New Roman" panose="02020603050405020304" pitchFamily="18" charset="0"/>
              </a:rPr>
              <a:t> (16).</a:t>
            </a:r>
            <a:endParaRPr lang="en-GB" sz="2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2224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8E5FF-C69C-DFB1-DDC7-119EFBE853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606270-0E5C-929A-1B3D-115C7161575C}"/>
              </a:ext>
            </a:extLst>
          </p:cNvPr>
          <p:cNvSpPr/>
          <p:nvPr/>
        </p:nvSpPr>
        <p:spPr>
          <a:xfrm>
            <a:off x="578734" y="1243748"/>
            <a:ext cx="11076818" cy="3293209"/>
          </a:xfrm>
          <a:prstGeom prst="rect">
            <a:avLst/>
          </a:prstGeom>
        </p:spPr>
        <p:txBody>
          <a:bodyPr wrap="square">
            <a:spAutoFit/>
          </a:bodyPr>
          <a:lstStyle/>
          <a:p>
            <a:pPr marL="285750" indent="-285750">
              <a:buFont typeface="Arial" panose="020B0604020202020204" pitchFamily="34" charset="0"/>
              <a:buChar char="•"/>
            </a:pPr>
            <a:r>
              <a:rPr lang="en-GB" sz="3200" dirty="0"/>
              <a:t>Definition</a:t>
            </a:r>
          </a:p>
          <a:p>
            <a:pPr marL="285750" indent="-285750">
              <a:buFont typeface="Arial" panose="020B0604020202020204" pitchFamily="34" charset="0"/>
              <a:buChar char="•"/>
            </a:pPr>
            <a:r>
              <a:rPr lang="en-GB" sz="3200" dirty="0"/>
              <a:t>AI Applications</a:t>
            </a:r>
          </a:p>
          <a:p>
            <a:pPr marL="285750" indent="-285750">
              <a:buFont typeface="Arial" panose="020B0604020202020204" pitchFamily="34" charset="0"/>
              <a:buChar char="•"/>
            </a:pPr>
            <a:r>
              <a:rPr lang="en-GB" sz="3200" dirty="0"/>
              <a:t>Limitations</a:t>
            </a:r>
          </a:p>
          <a:p>
            <a:pPr marL="285750" indent="-285750">
              <a:buFont typeface="Arial" panose="020B0604020202020204" pitchFamily="34" charset="0"/>
              <a:buChar char="•"/>
            </a:pPr>
            <a:r>
              <a:rPr lang="en-GB" sz="3200" dirty="0"/>
              <a:t>Resilient Assessments</a:t>
            </a:r>
          </a:p>
          <a:p>
            <a:pPr marL="285750" indent="-285750">
              <a:buFont typeface="Arial" panose="020B0604020202020204" pitchFamily="34" charset="0"/>
              <a:buChar char="•"/>
            </a:pPr>
            <a:r>
              <a:rPr lang="en-GB" sz="3200" dirty="0"/>
              <a:t>Conclusion</a:t>
            </a:r>
            <a:endParaRPr lang="en-GB" sz="3200" i="1" dirty="0"/>
          </a:p>
          <a:p>
            <a:pPr algn="just"/>
            <a:endParaRPr lang="en-GB" sz="2800" i="1" dirty="0"/>
          </a:p>
          <a:p>
            <a:pPr algn="just"/>
            <a:r>
              <a:rPr lang="en-GB" sz="2000" i="1" dirty="0">
                <a:solidFill>
                  <a:srgbClr val="0070C0"/>
                </a:solidFill>
              </a:rPr>
              <a:t>.</a:t>
            </a:r>
            <a:endParaRPr lang="en-GB" sz="2000" dirty="0">
              <a:solidFill>
                <a:srgbClr val="0070C0"/>
              </a:solidFill>
            </a:endParaRPr>
          </a:p>
        </p:txBody>
      </p:sp>
      <p:sp>
        <p:nvSpPr>
          <p:cNvPr id="8" name="Title 1">
            <a:extLst>
              <a:ext uri="{FF2B5EF4-FFF2-40B4-BE49-F238E27FC236}">
                <a16:creationId xmlns:a16="http://schemas.microsoft.com/office/drawing/2014/main" id="{0A3004DE-3100-AC6D-EB82-24BC42785B43}"/>
              </a:ext>
            </a:extLst>
          </p:cNvPr>
          <p:cNvSpPr txBox="1">
            <a:spLocks/>
          </p:cNvSpPr>
          <p:nvPr/>
        </p:nvSpPr>
        <p:spPr>
          <a:xfrm>
            <a:off x="838200"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Lecture Outline</a:t>
            </a:r>
          </a:p>
        </p:txBody>
      </p:sp>
      <p:pic>
        <p:nvPicPr>
          <p:cNvPr id="2" name="Picture 1" descr="new logo.png">
            <a:extLst>
              <a:ext uri="{FF2B5EF4-FFF2-40B4-BE49-F238E27FC236}">
                <a16:creationId xmlns:a16="http://schemas.microsoft.com/office/drawing/2014/main" id="{56E502AF-FD4C-E449-B7C0-96BD2531A9E3}"/>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1D6477B4-93A9-248C-2081-2F0FBA04036A}"/>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44182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5B293-EE06-EE0B-D9DE-D3326CDAAA7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2D40C4AD-B925-DEC5-A191-C194E7208DC9}"/>
              </a:ext>
            </a:extLst>
          </p:cNvPr>
          <p:cNvSpPr txBox="1">
            <a:spLocks/>
          </p:cNvSpPr>
          <p:nvPr/>
        </p:nvSpPr>
        <p:spPr>
          <a:xfrm>
            <a:off x="536448" y="0"/>
            <a:ext cx="1111910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300" b="1" kern="100" dirty="0">
                <a:latin typeface="+mn-lt"/>
              </a:rPr>
              <a:t>Paper and Pen Tests</a:t>
            </a:r>
            <a:endParaRPr lang="en-GB" sz="5300" b="1" kern="100" dirty="0">
              <a:latin typeface="+mn-lt"/>
              <a:ea typeface="Times New Roman" panose="02020603050405020304" pitchFamily="18" charset="0"/>
            </a:endParaRPr>
          </a:p>
        </p:txBody>
      </p:sp>
      <p:sp>
        <p:nvSpPr>
          <p:cNvPr id="5" name="TextBox 4">
            <a:extLst>
              <a:ext uri="{FF2B5EF4-FFF2-40B4-BE49-F238E27FC236}">
                <a16:creationId xmlns:a16="http://schemas.microsoft.com/office/drawing/2014/main" id="{982069E9-1936-53D3-083F-44750516E969}"/>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2">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graphicFrame>
        <p:nvGraphicFramePr>
          <p:cNvPr id="3" name="Table 2">
            <a:extLst>
              <a:ext uri="{FF2B5EF4-FFF2-40B4-BE49-F238E27FC236}">
                <a16:creationId xmlns:a16="http://schemas.microsoft.com/office/drawing/2014/main" id="{5740C5E0-EB8D-2EB1-22FC-63A9C2065FF5}"/>
              </a:ext>
            </a:extLst>
          </p:cNvPr>
          <p:cNvGraphicFramePr>
            <a:graphicFrameLocks noGrp="1"/>
          </p:cNvGraphicFramePr>
          <p:nvPr>
            <p:extLst>
              <p:ext uri="{D42A27DB-BD31-4B8C-83A1-F6EECF244321}">
                <p14:modId xmlns:p14="http://schemas.microsoft.com/office/powerpoint/2010/main" val="2900453232"/>
              </p:ext>
            </p:extLst>
          </p:nvPr>
        </p:nvGraphicFramePr>
        <p:xfrm>
          <a:off x="808383" y="1094592"/>
          <a:ext cx="10575234" cy="5212080"/>
        </p:xfrm>
        <a:graphic>
          <a:graphicData uri="http://schemas.openxmlformats.org/drawingml/2006/table">
            <a:tbl>
              <a:tblPr firstRow="1" firstCol="1" bandRow="1">
                <a:tableStyleId>{5940675A-B579-460E-94D1-54222C63F5DA}</a:tableStyleId>
              </a:tblPr>
              <a:tblGrid>
                <a:gridCol w="2690191">
                  <a:extLst>
                    <a:ext uri="{9D8B030D-6E8A-4147-A177-3AD203B41FA5}">
                      <a16:colId xmlns:a16="http://schemas.microsoft.com/office/drawing/2014/main" val="2077489530"/>
                    </a:ext>
                  </a:extLst>
                </a:gridCol>
                <a:gridCol w="3916017">
                  <a:extLst>
                    <a:ext uri="{9D8B030D-6E8A-4147-A177-3AD203B41FA5}">
                      <a16:colId xmlns:a16="http://schemas.microsoft.com/office/drawing/2014/main" val="556886136"/>
                    </a:ext>
                  </a:extLst>
                </a:gridCol>
                <a:gridCol w="3969026">
                  <a:extLst>
                    <a:ext uri="{9D8B030D-6E8A-4147-A177-3AD203B41FA5}">
                      <a16:colId xmlns:a16="http://schemas.microsoft.com/office/drawing/2014/main" val="3397157124"/>
                    </a:ext>
                  </a:extLst>
                </a:gridCol>
              </a:tblGrid>
              <a:tr h="179024">
                <a:tc>
                  <a:txBody>
                    <a:bodyPr/>
                    <a:lstStyle/>
                    <a:p>
                      <a:pPr>
                        <a:buNone/>
                      </a:pPr>
                      <a:r>
                        <a:rPr lang="en-GB" sz="1800" b="1" kern="100">
                          <a:effectLst/>
                        </a:rPr>
                        <a:t>Test Type</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b="1" kern="100">
                          <a:effectLst/>
                        </a:rPr>
                        <a:t>What It Assesses</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b="1" kern="100" dirty="0">
                          <a:effectLst/>
                        </a:rPr>
                        <a:t>How It Resists AI</a:t>
                      </a:r>
                      <a:endParaRPr lang="en-GB" sz="1800" b="1" kern="100" dirty="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3186923364"/>
                  </a:ext>
                </a:extLst>
              </a:tr>
              <a:tr h="516315">
                <a:tc>
                  <a:txBody>
                    <a:bodyPr/>
                    <a:lstStyle/>
                    <a:p>
                      <a:pPr>
                        <a:buNone/>
                      </a:pPr>
                      <a:r>
                        <a:rPr lang="en-GB" sz="1800" b="1" kern="100">
                          <a:effectLst/>
                        </a:rPr>
                        <a:t>Closed-book exam</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dirty="0">
                          <a:effectLst/>
                        </a:rPr>
                        <a:t>Recall of knowledge, understanding of core concepts</a:t>
                      </a:r>
                      <a:endParaRPr lang="en-GB" sz="1800" kern="100" dirty="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No access to devices; relies on memory and preparation.</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479595099"/>
                  </a:ext>
                </a:extLst>
              </a:tr>
              <a:tr h="516315">
                <a:tc>
                  <a:txBody>
                    <a:bodyPr/>
                    <a:lstStyle/>
                    <a:p>
                      <a:pPr>
                        <a:buNone/>
                      </a:pPr>
                      <a:r>
                        <a:rPr lang="en-GB" sz="1800" b="1" kern="100">
                          <a:effectLst/>
                        </a:rPr>
                        <a:t>Open-book exam (on paper)</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Application of knowledge using permitted notes</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Still handwritten; AI tools are inaccessible in the exam room.</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3401212812"/>
                  </a:ext>
                </a:extLst>
              </a:tr>
              <a:tr h="516315">
                <a:tc>
                  <a:txBody>
                    <a:bodyPr/>
                    <a:lstStyle/>
                    <a:p>
                      <a:pPr>
                        <a:buNone/>
                      </a:pPr>
                      <a:r>
                        <a:rPr lang="en-GB" sz="1800" b="1" kern="100">
                          <a:effectLst/>
                        </a:rPr>
                        <a:t>Short-answer test</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Definitions, key terms, quick factual recall</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Time-limited, handwritten; students must rely on their own knowledge.</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3919204835"/>
                  </a:ext>
                </a:extLst>
              </a:tr>
              <a:tr h="516315">
                <a:tc>
                  <a:txBody>
                    <a:bodyPr/>
                    <a:lstStyle/>
                    <a:p>
                      <a:pPr>
                        <a:buNone/>
                      </a:pPr>
                      <a:r>
                        <a:rPr lang="en-GB" sz="1800" b="1" kern="100">
                          <a:effectLst/>
                        </a:rPr>
                        <a:t>Essay questions</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Critical thinking, argument building, synthesis</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Handwritten under invigilation; cannot copy from AI.</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1340734837"/>
                  </a:ext>
                </a:extLst>
              </a:tr>
              <a:tr h="516315">
                <a:tc>
                  <a:txBody>
                    <a:bodyPr/>
                    <a:lstStyle/>
                    <a:p>
                      <a:pPr>
                        <a:buNone/>
                      </a:pPr>
                      <a:r>
                        <a:rPr lang="en-GB" sz="1800" b="1" kern="100">
                          <a:effectLst/>
                        </a:rPr>
                        <a:t>Problem-solving tasks</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Application of formulas, calculations, logical reasoning</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Requires step-by-step working out by hand.</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1464462502"/>
                  </a:ext>
                </a:extLst>
              </a:tr>
              <a:tr h="516315">
                <a:tc>
                  <a:txBody>
                    <a:bodyPr/>
                    <a:lstStyle/>
                    <a:p>
                      <a:pPr>
                        <a:buNone/>
                      </a:pPr>
                      <a:r>
                        <a:rPr lang="en-GB" sz="1800" b="1" kern="100">
                          <a:effectLst/>
                        </a:rPr>
                        <a:t>Data analysis</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Interpreting charts, graphs, or tables</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Visual data interpretation, not easily outsourced to AI in exam conditions.</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3783437833"/>
                  </a:ext>
                </a:extLst>
              </a:tr>
              <a:tr h="516315">
                <a:tc>
                  <a:txBody>
                    <a:bodyPr/>
                    <a:lstStyle/>
                    <a:p>
                      <a:pPr>
                        <a:buNone/>
                      </a:pPr>
                      <a:r>
                        <a:rPr lang="en-GB" sz="1800" b="1" kern="100">
                          <a:effectLst/>
                        </a:rPr>
                        <a:t>Critical commentary</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Evaluation of a short text, image, or extract</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Students must analyse unfamiliar material independently.</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337154184"/>
                  </a:ext>
                </a:extLst>
              </a:tr>
              <a:tr h="344209">
                <a:tc>
                  <a:txBody>
                    <a:bodyPr/>
                    <a:lstStyle/>
                    <a:p>
                      <a:pPr>
                        <a:buNone/>
                      </a:pPr>
                      <a:r>
                        <a:rPr lang="en-GB" sz="1800" b="1" kern="100">
                          <a:effectLst/>
                        </a:rPr>
                        <a:t>Translation test</a:t>
                      </a:r>
                      <a:endParaRPr lang="en-GB" sz="1800" b="1"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Language skills, vocabulary, grammar accuracy</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a:effectLst/>
                        </a:rPr>
                        <a:t>Handwritten; no access to online translation or AI tools.</a:t>
                      </a:r>
                      <a:endParaRPr lang="en-GB" sz="1800" kern="10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741510365"/>
                  </a:ext>
                </a:extLst>
              </a:tr>
              <a:tr h="516315">
                <a:tc>
                  <a:txBody>
                    <a:bodyPr/>
                    <a:lstStyle/>
                    <a:p>
                      <a:pPr>
                        <a:buNone/>
                      </a:pPr>
                      <a:r>
                        <a:rPr lang="en-GB" sz="1800" b="1" kern="100" dirty="0">
                          <a:effectLst/>
                        </a:rPr>
                        <a:t>Diagram labelling/drawing</a:t>
                      </a:r>
                      <a:endParaRPr lang="en-GB" sz="1800" b="1" kern="100" dirty="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dirty="0">
                          <a:effectLst/>
                        </a:rPr>
                        <a:t>Visual knowledge, spatial understanding</a:t>
                      </a:r>
                      <a:endParaRPr lang="en-GB" sz="1800" kern="100" dirty="0">
                        <a:effectLst/>
                        <a:latin typeface="Times New Roman" panose="02020603050405020304" pitchFamily="18" charset="0"/>
                        <a:ea typeface="Times New Roman" panose="02020603050405020304" pitchFamily="18" charset="0"/>
                      </a:endParaRPr>
                    </a:p>
                  </a:txBody>
                  <a:tcPr marL="65929" marR="65929" marT="0" marB="0" anchor="ctr"/>
                </a:tc>
                <a:tc>
                  <a:txBody>
                    <a:bodyPr/>
                    <a:lstStyle/>
                    <a:p>
                      <a:pPr>
                        <a:buNone/>
                      </a:pPr>
                      <a:r>
                        <a:rPr lang="en-GB" sz="1800" kern="100" dirty="0">
                          <a:effectLst/>
                        </a:rPr>
                        <a:t>Requires manual recall of terminology and drawing ability.</a:t>
                      </a:r>
                      <a:endParaRPr lang="en-GB" sz="1800" kern="100" dirty="0">
                        <a:effectLst/>
                        <a:latin typeface="Times New Roman" panose="02020603050405020304" pitchFamily="18" charset="0"/>
                        <a:ea typeface="Times New Roman" panose="02020603050405020304" pitchFamily="18" charset="0"/>
                      </a:endParaRPr>
                    </a:p>
                  </a:txBody>
                  <a:tcPr marL="65929" marR="65929" marT="0" marB="0" anchor="ctr"/>
                </a:tc>
                <a:extLst>
                  <a:ext uri="{0D108BD9-81ED-4DB2-BD59-A6C34878D82A}">
                    <a16:rowId xmlns:a16="http://schemas.microsoft.com/office/drawing/2014/main" val="1884785720"/>
                  </a:ext>
                </a:extLst>
              </a:tr>
            </a:tbl>
          </a:graphicData>
        </a:graphic>
      </p:graphicFrame>
      <p:pic>
        <p:nvPicPr>
          <p:cNvPr id="2" name="Picture 1" descr="new logo.png">
            <a:extLst>
              <a:ext uri="{FF2B5EF4-FFF2-40B4-BE49-F238E27FC236}">
                <a16:creationId xmlns:a16="http://schemas.microsoft.com/office/drawing/2014/main" id="{02EB263A-24E4-26D1-1DAC-AC38EAE2D0ED}"/>
              </a:ext>
            </a:extLst>
          </p:cNvPr>
          <p:cNvPicPr>
            <a:picLocks noChangeAspect="1"/>
          </p:cNvPicPr>
          <p:nvPr/>
        </p:nvPicPr>
        <p:blipFill>
          <a:blip r:embed="rId3"/>
          <a:stretch>
            <a:fillRect/>
          </a:stretch>
        </p:blipFill>
        <p:spPr>
          <a:xfrm>
            <a:off x="10279366" y="6109865"/>
            <a:ext cx="1655233" cy="556501"/>
          </a:xfrm>
          <a:prstGeom prst="rect">
            <a:avLst/>
          </a:prstGeom>
        </p:spPr>
      </p:pic>
      <p:sp>
        <p:nvSpPr>
          <p:cNvPr id="4" name="TextBox 3">
            <a:extLst>
              <a:ext uri="{FF2B5EF4-FFF2-40B4-BE49-F238E27FC236}">
                <a16:creationId xmlns:a16="http://schemas.microsoft.com/office/drawing/2014/main" id="{F1136FC8-E68D-8604-7F8D-5ACFA016247E}"/>
              </a:ext>
            </a:extLst>
          </p:cNvPr>
          <p:cNvSpPr txBox="1"/>
          <p:nvPr/>
        </p:nvSpPr>
        <p:spPr>
          <a:xfrm>
            <a:off x="838199" y="6306672"/>
            <a:ext cx="6102626" cy="369332"/>
          </a:xfrm>
          <a:prstGeom prst="rect">
            <a:avLst/>
          </a:prstGeom>
          <a:noFill/>
        </p:spPr>
        <p:txBody>
          <a:bodyPr wrap="square">
            <a:spAutoFit/>
          </a:bodyPr>
          <a:lstStyle/>
          <a:p>
            <a:r>
              <a:rPr lang="en-GB" sz="1800" dirty="0">
                <a:solidFill>
                  <a:srgbClr val="0070C0"/>
                </a:solidFill>
              </a:rPr>
              <a:t>Source: (7-11)</a:t>
            </a:r>
          </a:p>
        </p:txBody>
      </p:sp>
    </p:spTree>
    <p:extLst>
      <p:ext uri="{BB962C8B-B14F-4D97-AF65-F5344CB8AC3E}">
        <p14:creationId xmlns:p14="http://schemas.microsoft.com/office/powerpoint/2010/main" val="2083715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77774-9564-3283-7D9F-830D2863F95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73F36CF9-3109-2CC3-F52D-FB31301B99B1}"/>
              </a:ext>
            </a:extLst>
          </p:cNvPr>
          <p:cNvSpPr txBox="1">
            <a:spLocks/>
          </p:cNvSpPr>
          <p:nvPr/>
        </p:nvSpPr>
        <p:spPr>
          <a:xfrm>
            <a:off x="536448" y="0"/>
            <a:ext cx="1111910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300" b="1" kern="100" dirty="0">
                <a:latin typeface="+mn-lt"/>
              </a:rPr>
              <a:t>Conclusion</a:t>
            </a:r>
            <a:endParaRPr lang="en-GB" sz="5300" b="1" kern="100" dirty="0">
              <a:latin typeface="+mn-lt"/>
              <a:ea typeface="Times New Roman" panose="02020603050405020304" pitchFamily="18" charset="0"/>
            </a:endParaRPr>
          </a:p>
        </p:txBody>
      </p:sp>
      <p:pic>
        <p:nvPicPr>
          <p:cNvPr id="2" name="Picture 1" descr="new logo.png">
            <a:extLst>
              <a:ext uri="{FF2B5EF4-FFF2-40B4-BE49-F238E27FC236}">
                <a16:creationId xmlns:a16="http://schemas.microsoft.com/office/drawing/2014/main" id="{9E6F1C61-7F18-6DA7-52BE-D6AD49318877}"/>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885D103B-22AD-E62F-E426-548EFB3F9AA0}"/>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
        <p:nvSpPr>
          <p:cNvPr id="6" name="TextBox 5">
            <a:extLst>
              <a:ext uri="{FF2B5EF4-FFF2-40B4-BE49-F238E27FC236}">
                <a16:creationId xmlns:a16="http://schemas.microsoft.com/office/drawing/2014/main" id="{9C93CF02-6490-1637-8474-DC63A1A36590}"/>
              </a:ext>
            </a:extLst>
          </p:cNvPr>
          <p:cNvSpPr txBox="1"/>
          <p:nvPr/>
        </p:nvSpPr>
        <p:spPr>
          <a:xfrm>
            <a:off x="536448" y="1228359"/>
            <a:ext cx="11119104" cy="4524315"/>
          </a:xfrm>
          <a:prstGeom prst="rect">
            <a:avLst/>
          </a:prstGeom>
          <a:noFill/>
        </p:spPr>
        <p:txBody>
          <a:bodyPr wrap="square">
            <a:spAutoFit/>
          </a:bodyPr>
          <a:lstStyle/>
          <a:p>
            <a:pPr marL="457200" indent="-457200">
              <a:buFont typeface="Arial" panose="020B0604020202020204" pitchFamily="34" charset="0"/>
              <a:buChar char="•"/>
            </a:pPr>
            <a:r>
              <a:rPr lang="en-GB" sz="3200" dirty="0"/>
              <a:t>AI &gt; transforming higher education.</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AI &gt; enhance learning &gt; personalisation &gt; improve accessibility.</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Risks &gt; accuracy &gt; ethics &gt; academic integrity. </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t>Design assessments &gt;  core values. </a:t>
            </a:r>
          </a:p>
          <a:p>
            <a:pPr marL="457200" indent="-457200">
              <a:buFont typeface="Arial" panose="020B0604020202020204" pitchFamily="34" charset="0"/>
              <a:buChar char="•"/>
            </a:pPr>
            <a:endParaRPr lang="en-GB" sz="3200" dirty="0"/>
          </a:p>
          <a:p>
            <a:pPr marL="457200" indent="-457200">
              <a:buFont typeface="Arial" panose="020B0604020202020204" pitchFamily="34" charset="0"/>
              <a:buChar char="•"/>
            </a:pPr>
            <a:r>
              <a:rPr lang="en-GB" sz="3200" dirty="0">
                <a:solidFill>
                  <a:srgbClr val="FF0000"/>
                </a:solidFill>
              </a:rPr>
              <a:t>IMP: </a:t>
            </a:r>
            <a:r>
              <a:rPr lang="en-GB" sz="3200" dirty="0">
                <a:solidFill>
                  <a:srgbClr val="0070C0"/>
                </a:solidFill>
              </a:rPr>
              <a:t>not to resist AI but to integrate it responsibly.</a:t>
            </a:r>
          </a:p>
        </p:txBody>
      </p:sp>
    </p:spTree>
    <p:extLst>
      <p:ext uri="{BB962C8B-B14F-4D97-AF65-F5344CB8AC3E}">
        <p14:creationId xmlns:p14="http://schemas.microsoft.com/office/powerpoint/2010/main" val="152159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55717-3AB3-CDEE-3C9F-77689B1251B7}"/>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89BFA517-6650-250F-CA68-60B5BD8F193C}"/>
              </a:ext>
            </a:extLst>
          </p:cNvPr>
          <p:cNvSpPr txBox="1">
            <a:spLocks/>
          </p:cNvSpPr>
          <p:nvPr/>
        </p:nvSpPr>
        <p:spPr>
          <a:xfrm>
            <a:off x="536448" y="0"/>
            <a:ext cx="1111910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300" b="1" kern="100" dirty="0">
                <a:latin typeface="+mn-lt"/>
              </a:rPr>
              <a:t>Final Thoughts</a:t>
            </a:r>
            <a:endParaRPr lang="en-GB" sz="5300" b="1" kern="100" dirty="0">
              <a:latin typeface="+mn-lt"/>
              <a:ea typeface="Times New Roman" panose="02020603050405020304" pitchFamily="18" charset="0"/>
            </a:endParaRPr>
          </a:p>
        </p:txBody>
      </p:sp>
      <p:pic>
        <p:nvPicPr>
          <p:cNvPr id="2" name="Picture 1" descr="new logo.png">
            <a:extLst>
              <a:ext uri="{FF2B5EF4-FFF2-40B4-BE49-F238E27FC236}">
                <a16:creationId xmlns:a16="http://schemas.microsoft.com/office/drawing/2014/main" id="{F7D0DE83-2717-DDBF-D93D-FB7D8AC1C252}"/>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7D57F703-65B7-B8BA-113F-C9113A4F64FC}"/>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
        <p:nvSpPr>
          <p:cNvPr id="6" name="TextBox 5">
            <a:extLst>
              <a:ext uri="{FF2B5EF4-FFF2-40B4-BE49-F238E27FC236}">
                <a16:creationId xmlns:a16="http://schemas.microsoft.com/office/drawing/2014/main" id="{4AB04FE2-E9F3-B0EF-506D-F39526F77829}"/>
              </a:ext>
            </a:extLst>
          </p:cNvPr>
          <p:cNvSpPr txBox="1"/>
          <p:nvPr/>
        </p:nvSpPr>
        <p:spPr>
          <a:xfrm>
            <a:off x="536448" y="1740462"/>
            <a:ext cx="11119104" cy="1200329"/>
          </a:xfrm>
          <a:prstGeom prst="rect">
            <a:avLst/>
          </a:prstGeom>
          <a:noFill/>
        </p:spPr>
        <p:txBody>
          <a:bodyPr wrap="square">
            <a:spAutoFit/>
          </a:bodyPr>
          <a:lstStyle/>
          <a:p>
            <a:pPr algn="ctr"/>
            <a:r>
              <a:rPr lang="en-GB" sz="3600" i="1" dirty="0"/>
              <a:t>Is generative AI helping us learn more deeply or simply making it easier to appear as though we have?</a:t>
            </a:r>
          </a:p>
        </p:txBody>
      </p:sp>
    </p:spTree>
    <p:extLst>
      <p:ext uri="{BB962C8B-B14F-4D97-AF65-F5344CB8AC3E}">
        <p14:creationId xmlns:p14="http://schemas.microsoft.com/office/powerpoint/2010/main" val="3357656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52AF7-823F-2413-C079-059845075435}"/>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AE3695B-BFBE-3B13-A7A3-F2BCA095B910}"/>
              </a:ext>
            </a:extLst>
          </p:cNvPr>
          <p:cNvSpPr txBox="1">
            <a:spLocks/>
          </p:cNvSpPr>
          <p:nvPr/>
        </p:nvSpPr>
        <p:spPr>
          <a:xfrm>
            <a:off x="536448" y="0"/>
            <a:ext cx="11119104"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300" b="1" kern="100" dirty="0">
                <a:latin typeface="+mn-lt"/>
              </a:rPr>
              <a:t>References</a:t>
            </a:r>
            <a:endParaRPr lang="en-GB" sz="5300" b="1" kern="100" dirty="0">
              <a:latin typeface="+mn-lt"/>
              <a:ea typeface="Times New Roman" panose="02020603050405020304" pitchFamily="18" charset="0"/>
            </a:endParaRPr>
          </a:p>
        </p:txBody>
      </p:sp>
      <p:pic>
        <p:nvPicPr>
          <p:cNvPr id="2" name="Picture 1" descr="new logo.png">
            <a:extLst>
              <a:ext uri="{FF2B5EF4-FFF2-40B4-BE49-F238E27FC236}">
                <a16:creationId xmlns:a16="http://schemas.microsoft.com/office/drawing/2014/main" id="{D756EF87-8B3D-D602-1DDF-90BCF69C80D6}"/>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0726888F-05F8-0530-E8D3-1D03832ECFE2}"/>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
        <p:nvSpPr>
          <p:cNvPr id="6" name="TextBox 5">
            <a:extLst>
              <a:ext uri="{FF2B5EF4-FFF2-40B4-BE49-F238E27FC236}">
                <a16:creationId xmlns:a16="http://schemas.microsoft.com/office/drawing/2014/main" id="{2A3AE364-CF01-B25D-D633-EECDCAD6D0F5}"/>
              </a:ext>
            </a:extLst>
          </p:cNvPr>
          <p:cNvSpPr txBox="1"/>
          <p:nvPr/>
        </p:nvSpPr>
        <p:spPr>
          <a:xfrm>
            <a:off x="536448" y="997527"/>
            <a:ext cx="11119104" cy="5001369"/>
          </a:xfrm>
          <a:prstGeom prst="rect">
            <a:avLst/>
          </a:prstGeom>
          <a:noFill/>
        </p:spPr>
        <p:txBody>
          <a:bodyPr wrap="square">
            <a:spAutoFit/>
          </a:bodyPr>
          <a:lstStyle/>
          <a:p>
            <a:pPr marL="342900" lvl="0" indent="-342900">
              <a:buFont typeface="+mj-lt"/>
              <a:buAutoNum type="arabicPeriod"/>
            </a:pPr>
            <a:r>
              <a:rPr lang="en-GB" sz="1100" dirty="0"/>
              <a:t>Department for Education. Generative artificial intelligence (AI) in education [Internet]. GOV.UK; 2023 [cited 2025 Sep 26]. Available from: </a:t>
            </a:r>
            <a:r>
              <a:rPr lang="en-GB" sz="1100" u="sng" dirty="0">
                <a:hlinkClick r:id="rId4"/>
              </a:rPr>
              <a:t>https://www.gov.uk/government/publications/generative-artificial-intelligence-in-education/generative-artificial-intelligence-ai-in-education</a:t>
            </a:r>
            <a:endParaRPr lang="en-GB" sz="1100" dirty="0"/>
          </a:p>
          <a:p>
            <a:pPr marL="342900" lvl="0" indent="-342900">
              <a:buFont typeface="+mj-lt"/>
              <a:buAutoNum type="arabicPeriod"/>
            </a:pPr>
            <a:r>
              <a:rPr lang="en-GB" sz="1100" dirty="0"/>
              <a:t>University of Glasgow. Artificial intelligence in learning: important limitations and problems [Internet]. 2024 [cited 2025 Sep 26]. Available from: </a:t>
            </a:r>
            <a:r>
              <a:rPr lang="en-GB" sz="1100" u="sng" dirty="0">
                <a:hlinkClick r:id="rId5"/>
              </a:rPr>
              <a:t>https://www.gla.ac.uk/myglasgow/sld/ai/students/#ai%3Aimportantlimitations%2Cimportantproblems</a:t>
            </a:r>
            <a:endParaRPr lang="en-GB" sz="1100" dirty="0"/>
          </a:p>
          <a:p>
            <a:pPr marL="342900" lvl="0" indent="-342900">
              <a:buFont typeface="+mj-lt"/>
              <a:buAutoNum type="arabicPeriod"/>
            </a:pPr>
            <a:r>
              <a:rPr lang="en-GB" sz="1100" dirty="0"/>
              <a:t>UK Parliament. Artificial intelligence: education and impacts on children and young people [Internet]. Parliamentary Office of Science and Technology (POST); 2023 [cited 2025 Sep 26]. Available from: </a:t>
            </a:r>
            <a:r>
              <a:rPr lang="en-GB" sz="1100" u="sng" dirty="0">
                <a:hlinkClick r:id="rId6"/>
              </a:rPr>
              <a:t>https://post.parliament.uk/artificial-intelligence-education-and-impacts-on-children-and-young-people/</a:t>
            </a:r>
            <a:endParaRPr lang="en-GB" sz="1100" dirty="0"/>
          </a:p>
          <a:p>
            <a:pPr marL="342900" lvl="0" indent="-342900">
              <a:buFont typeface="+mj-lt"/>
              <a:buAutoNum type="arabicPeriod"/>
            </a:pPr>
            <a:r>
              <a:rPr lang="en-GB" sz="1100" dirty="0"/>
              <a:t>University of Reading. Generative AI and university study: limitations [Internet]. </a:t>
            </a:r>
            <a:r>
              <a:rPr lang="en-GB" sz="1100" dirty="0" err="1"/>
              <a:t>LibGuides</a:t>
            </a:r>
            <a:r>
              <a:rPr lang="en-GB" sz="1100" dirty="0"/>
              <a:t>; 2024 [cited 2025 Sep 26]. Available from: </a:t>
            </a:r>
            <a:r>
              <a:rPr lang="en-GB" sz="1100" u="sng" dirty="0">
                <a:hlinkClick r:id="rId7"/>
              </a:rPr>
              <a:t>https://libguides.reading.ac.uk/generative-AI-and-university-study/limitations</a:t>
            </a:r>
            <a:endParaRPr lang="en-GB" sz="1100" dirty="0"/>
          </a:p>
          <a:p>
            <a:pPr marL="342900" lvl="0" indent="-342900">
              <a:buFont typeface="+mj-lt"/>
              <a:buAutoNum type="arabicPeriod"/>
            </a:pPr>
            <a:r>
              <a:rPr lang="en-GB" sz="1100" dirty="0"/>
              <a:t>University of Edinburgh. Introducing AI in our learning technology [Internet]. Information Services; 2024 [cited 2025 Sep 26]. Available from: </a:t>
            </a:r>
            <a:r>
              <a:rPr lang="en-GB" sz="1100" u="sng" dirty="0">
                <a:hlinkClick r:id="rId8"/>
              </a:rPr>
              <a:t>https://information-services.ed.ac.uk/learning-technology/more-about-learning-technology/introducing-ai-in-our-learning-technology-1</a:t>
            </a:r>
            <a:endParaRPr lang="en-GB" sz="1100" u="sng" dirty="0"/>
          </a:p>
          <a:p>
            <a:pPr marL="342900" indent="-342900">
              <a:buFont typeface="+mj-lt"/>
              <a:buAutoNum type="arabicPeriod"/>
            </a:pPr>
            <a:r>
              <a:rPr lang="en-US" sz="1100" dirty="0">
                <a:solidFill>
                  <a:prstClr val="black"/>
                </a:solidFill>
              </a:rPr>
              <a:t>Freeman, J. (2025) </a:t>
            </a:r>
            <a:r>
              <a:rPr lang="en-US" sz="1100" i="1" dirty="0">
                <a:solidFill>
                  <a:prstClr val="black"/>
                </a:solidFill>
              </a:rPr>
              <a:t>Student Generative AI Survey 2025</a:t>
            </a:r>
            <a:r>
              <a:rPr lang="en-US" sz="1100" dirty="0">
                <a:solidFill>
                  <a:prstClr val="black"/>
                </a:solidFill>
              </a:rPr>
              <a:t> (HEPI Policy Note 61). Oxford: Higher Education Policy Institute and </a:t>
            </a:r>
            <a:r>
              <a:rPr lang="en-US" sz="1100" dirty="0" err="1">
                <a:solidFill>
                  <a:prstClr val="black"/>
                </a:solidFill>
              </a:rPr>
              <a:t>Kortext</a:t>
            </a:r>
            <a:r>
              <a:rPr lang="en-US" sz="1100" dirty="0">
                <a:solidFill>
                  <a:prstClr val="black"/>
                </a:solidFill>
              </a:rPr>
              <a:t>. Available at: </a:t>
            </a:r>
            <a:r>
              <a:rPr lang="en-US" sz="1100" u="sng" dirty="0">
                <a:solidFill>
                  <a:srgbClr val="0000E9"/>
                </a:solidFill>
                <a:hlinkClick r:id="rId9"/>
              </a:rPr>
              <a:t>https://www.hepi.ac.uk/wp-content/uploads/2025/02/HEPI-Kortext-Student-Generative-AI-Survey-2025.pdf</a:t>
            </a:r>
            <a:r>
              <a:rPr lang="en-US" sz="1100" u="sng" dirty="0">
                <a:solidFill>
                  <a:prstClr val="black"/>
                </a:solidFill>
                <a:hlinkClick r:id="rId9"/>
              </a:rPr>
              <a:t> (Accessed: 30 September 2025).</a:t>
            </a:r>
            <a:endParaRPr lang="en-GB" sz="1100" dirty="0"/>
          </a:p>
          <a:p>
            <a:pPr marL="342900" lvl="0" indent="-342900">
              <a:buFont typeface="+mj-lt"/>
              <a:buAutoNum type="arabicPeriod"/>
            </a:pPr>
            <a:r>
              <a:rPr lang="en-GB" sz="1100" dirty="0"/>
              <a:t>King’s College London. Authentic assessment: approaches to assessment in the age of AI [Internet]. 2024 [cited 2025 Sep 26]. Available from: </a:t>
            </a:r>
            <a:r>
              <a:rPr lang="en-GB" sz="1100" u="sng" dirty="0">
                <a:hlinkClick r:id="rId10"/>
              </a:rPr>
              <a:t>https://www.kcl.ac.uk/about/strategy/learning-and-teaching/ai-guidance/approaches-to-assessment/authentic-assessment</a:t>
            </a:r>
            <a:endParaRPr lang="en-GB" sz="1100" dirty="0"/>
          </a:p>
          <a:p>
            <a:pPr marL="342900" lvl="0" indent="-342900">
              <a:buFont typeface="+mj-lt"/>
              <a:buAutoNum type="arabicPeriod"/>
            </a:pPr>
            <a:r>
              <a:rPr lang="en-GB" sz="1100" dirty="0"/>
              <a:t>University of Sussex. Developing writing assignments [Internet]. Staff guidance; 2024 [cited 2025 Sep 26]. Available from: </a:t>
            </a:r>
            <a:r>
              <a:rPr lang="en-GB" sz="1100" u="sng" dirty="0">
                <a:hlinkClick r:id="rId11"/>
              </a:rPr>
              <a:t>https://staff.sussex.ac.uk/teaching/enhancement/support/assessment-design/developing-writing-assignments</a:t>
            </a:r>
            <a:endParaRPr lang="en-GB" sz="1100" dirty="0"/>
          </a:p>
          <a:p>
            <a:pPr marL="342900" lvl="0" indent="-342900">
              <a:buFont typeface="+mj-lt"/>
              <a:buAutoNum type="arabicPeriod"/>
            </a:pPr>
            <a:r>
              <a:rPr lang="en-GB" sz="1100" dirty="0"/>
              <a:t>Wheeler S. Designing AI resilient assessment [Internet]. University of Manchester; 2024 [cited 2025 Sep 26]. Available from: </a:t>
            </a:r>
            <a:r>
              <a:rPr lang="en-GB" sz="1100" u="sng" dirty="0">
                <a:hlinkClick r:id="rId12"/>
              </a:rPr>
              <a:t>https://personalpages.manchester.ac.uk/staff/stephen.wheeler/blog/0024_designing_ai_relilient_assessment.htm</a:t>
            </a:r>
            <a:endParaRPr lang="en-GB" sz="1100" dirty="0"/>
          </a:p>
          <a:p>
            <a:pPr marL="342900" lvl="0" indent="-342900">
              <a:buFont typeface="+mj-lt"/>
              <a:buAutoNum type="arabicPeriod"/>
            </a:pPr>
            <a:r>
              <a:rPr lang="en-GB" sz="1100" dirty="0"/>
              <a:t>University of Leeds. GenAI quick checklist [Internet]. Generative AI at Leeds; 2024 [cited 2025 Sep 26]. Available from: </a:t>
            </a:r>
            <a:r>
              <a:rPr lang="en-GB" sz="1100" u="sng" dirty="0">
                <a:hlinkClick r:id="rId13"/>
              </a:rPr>
              <a:t>https://generative-ai.leeds.ac.uk/ai-and-assessments/gen-ai-quick-checklist/</a:t>
            </a:r>
            <a:endParaRPr lang="en-GB" sz="1100" dirty="0"/>
          </a:p>
          <a:p>
            <a:pPr marL="342900" lvl="0" indent="-342900">
              <a:buFont typeface="+mj-lt"/>
              <a:buAutoNum type="arabicPeriod"/>
            </a:pPr>
            <a:r>
              <a:rPr lang="en-GB" sz="1100" dirty="0"/>
              <a:t>University of Edinburgh. Using generative AI: guidance for students [Internet]. Information Services; 2024 [cited 2025 Sep 26]. Available from: </a:t>
            </a:r>
            <a:r>
              <a:rPr lang="en-GB" sz="1100" u="sng" dirty="0">
                <a:hlinkClick r:id="rId14"/>
              </a:rPr>
              <a:t>https://information-services.ed.ac.uk/computing/communication-and-collaboration/elm/generative-ai-guidance-for-students/using-generative</a:t>
            </a:r>
            <a:endParaRPr lang="en-GB" sz="1100" dirty="0"/>
          </a:p>
          <a:p>
            <a:pPr marL="342900" lvl="0" indent="-342900">
              <a:buFont typeface="+mj-lt"/>
              <a:buAutoNum type="arabicPeriod"/>
            </a:pPr>
            <a:r>
              <a:rPr lang="en-GB" sz="1100" dirty="0"/>
              <a:t>Biesta G. The beautiful risk of education. Boulder: Paradigm Publishers; 2013.</a:t>
            </a:r>
          </a:p>
          <a:p>
            <a:pPr marL="342900" lvl="0" indent="-342900">
              <a:buFont typeface="+mj-lt"/>
              <a:buAutoNum type="arabicPeriod"/>
            </a:pPr>
            <a:r>
              <a:rPr lang="en-GB" sz="1100" dirty="0"/>
              <a:t>Freire P. Pedagogy of the oppressed. New York: Herder and Herder; 1970</a:t>
            </a:r>
          </a:p>
          <a:p>
            <a:pPr marL="342900" lvl="0" indent="-342900">
              <a:buFont typeface="+mj-lt"/>
              <a:buAutoNum type="arabicPeriod"/>
            </a:pPr>
            <a:r>
              <a:rPr lang="en-GB" sz="1100" dirty="0"/>
              <a:t>Leicester. Academic quality and standards [Internet]. University of Leicester; [cited 2025 Sep 26]. Available from: </a:t>
            </a:r>
            <a:r>
              <a:rPr lang="en-GB" sz="1100" u="sng" dirty="0">
                <a:hlinkClick r:id="rId15"/>
              </a:rPr>
              <a:t>https://le.ac.uk/policies/quality</a:t>
            </a:r>
            <a:endParaRPr lang="en-GB" sz="1100" dirty="0"/>
          </a:p>
          <a:p>
            <a:pPr marL="342900" lvl="0" indent="-342900">
              <a:buFont typeface="+mj-lt"/>
              <a:buAutoNum type="arabicPeriod"/>
            </a:pPr>
            <a:r>
              <a:rPr lang="en-GB" sz="1100" dirty="0"/>
              <a:t>University of Liverpool. Guidance on the Use of Generative AI (Teach, Learn &amp; Assess) [Internet]. 2024 [cited 2025 Sep 28]. Available from: </a:t>
            </a:r>
            <a:r>
              <a:rPr lang="en-GB" sz="1100" u="sng" dirty="0">
                <a:hlinkClick r:id="rId16"/>
              </a:rPr>
              <a:t>https://www.liverpool.ac.uk/media/livacuk/centre-for-innovation-in-education/digital-education/generative-ai-teach-learn-assess/guidance-on-the-use-of-generative-ai.pdf</a:t>
            </a:r>
            <a:endParaRPr lang="en-GB" sz="1100" dirty="0"/>
          </a:p>
          <a:p>
            <a:pPr marL="342900" lvl="0" indent="-342900">
              <a:buFont typeface="+mj-lt"/>
              <a:buAutoNum type="arabicPeriod"/>
            </a:pPr>
            <a:r>
              <a:rPr lang="en-GB" sz="1100" dirty="0"/>
              <a:t>Newcastle University. AI in Assessment [Internet]. Newcastle: Newcastle University; 2023 [cited 2025 Sep 28]. Available from: </a:t>
            </a:r>
            <a:r>
              <a:rPr lang="en-GB" sz="1100" u="sng" dirty="0">
                <a:hlinkClick r:id="rId17"/>
              </a:rPr>
              <a:t>https://www.ncl.ac.uk/learning-and-teaching/effective-practice/ai/ai-in-assessment/</a:t>
            </a:r>
            <a:endParaRPr lang="en-GB" sz="1100" dirty="0"/>
          </a:p>
        </p:txBody>
      </p:sp>
    </p:spTree>
    <p:extLst>
      <p:ext uri="{BB962C8B-B14F-4D97-AF65-F5344CB8AC3E}">
        <p14:creationId xmlns:p14="http://schemas.microsoft.com/office/powerpoint/2010/main" val="2164497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2F8B6-7404-A6D9-0582-D38A32086D5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F0DDFEA-1AF3-0321-FA03-60E7213AF815}"/>
              </a:ext>
            </a:extLst>
          </p:cNvPr>
          <p:cNvSpPr/>
          <p:nvPr/>
        </p:nvSpPr>
        <p:spPr>
          <a:xfrm>
            <a:off x="578734" y="1243748"/>
            <a:ext cx="11076818" cy="5139869"/>
          </a:xfrm>
          <a:prstGeom prst="rect">
            <a:avLst/>
          </a:prstGeom>
        </p:spPr>
        <p:txBody>
          <a:bodyPr wrap="square">
            <a:spAutoFit/>
          </a:bodyPr>
          <a:lstStyle/>
          <a:p>
            <a:pPr algn="just"/>
            <a:r>
              <a:rPr lang="en-GB" sz="2800" i="1" dirty="0"/>
              <a:t>Current guidance: UK Government alongside </a:t>
            </a:r>
          </a:p>
          <a:p>
            <a:pPr algn="just"/>
            <a:endParaRPr lang="en-GB" sz="2800" i="1" dirty="0"/>
          </a:p>
          <a:p>
            <a:pPr algn="just"/>
            <a:r>
              <a:rPr lang="en-GB" sz="2800" i="1" dirty="0"/>
              <a:t>Policies and Practice Papers: UK universities </a:t>
            </a:r>
          </a:p>
          <a:p>
            <a:pPr algn="just"/>
            <a:r>
              <a:rPr lang="en-GB" sz="2800" i="1" dirty="0">
                <a:solidFill>
                  <a:srgbClr val="0070C0"/>
                </a:solidFill>
              </a:rPr>
              <a:t>[Glasgow, Leeds, Reading, Sussex, Manchester, Edinburgh, King’s College London, Leicester, Liverpool</a:t>
            </a:r>
            <a:r>
              <a:rPr lang="en-GB" sz="2800" i="1" dirty="0"/>
              <a:t> and </a:t>
            </a:r>
            <a:r>
              <a:rPr lang="en-GB" sz="2800" i="1" dirty="0">
                <a:solidFill>
                  <a:srgbClr val="0070C0"/>
                </a:solidFill>
              </a:rPr>
              <a:t>Newcastle</a:t>
            </a:r>
            <a:r>
              <a:rPr lang="en-GB" sz="2800" i="1" dirty="0"/>
              <a:t>].</a:t>
            </a:r>
          </a:p>
          <a:p>
            <a:pPr algn="just"/>
            <a:endParaRPr lang="en-GB" sz="2800" i="1" dirty="0"/>
          </a:p>
          <a:p>
            <a:pPr algn="just"/>
            <a:endParaRPr lang="en-GB" sz="2800" i="1" dirty="0"/>
          </a:p>
          <a:p>
            <a:pPr algn="just"/>
            <a:endParaRPr lang="en-GB" sz="2800" i="1" dirty="0"/>
          </a:p>
          <a:p>
            <a:pPr algn="just"/>
            <a:endParaRPr lang="en-GB" sz="2800" i="1" dirty="0"/>
          </a:p>
          <a:p>
            <a:pPr algn="just"/>
            <a:endParaRPr lang="en-GB" sz="2800" i="1" dirty="0"/>
          </a:p>
          <a:p>
            <a:pPr algn="just"/>
            <a:endParaRPr lang="en-GB" sz="2800" i="1" dirty="0"/>
          </a:p>
          <a:p>
            <a:pPr algn="just"/>
            <a:r>
              <a:rPr lang="en-GB" sz="2000" i="1" dirty="0">
                <a:solidFill>
                  <a:srgbClr val="0070C0"/>
                </a:solidFill>
              </a:rPr>
              <a:t>All sources (1-16) provided at end of presentation.</a:t>
            </a:r>
            <a:endParaRPr lang="en-GB" sz="2000" dirty="0">
              <a:solidFill>
                <a:srgbClr val="0070C0"/>
              </a:solidFill>
            </a:endParaRPr>
          </a:p>
        </p:txBody>
      </p:sp>
      <p:sp>
        <p:nvSpPr>
          <p:cNvPr id="8" name="Title 1">
            <a:extLst>
              <a:ext uri="{FF2B5EF4-FFF2-40B4-BE49-F238E27FC236}">
                <a16:creationId xmlns:a16="http://schemas.microsoft.com/office/drawing/2014/main" id="{B610DA07-75F1-CCF6-CF4A-E62F67B368D6}"/>
              </a:ext>
            </a:extLst>
          </p:cNvPr>
          <p:cNvSpPr txBox="1">
            <a:spLocks/>
          </p:cNvSpPr>
          <p:nvPr/>
        </p:nvSpPr>
        <p:spPr>
          <a:xfrm>
            <a:off x="838200" y="63897"/>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Research</a:t>
            </a:r>
          </a:p>
        </p:txBody>
      </p:sp>
      <p:pic>
        <p:nvPicPr>
          <p:cNvPr id="2" name="Picture 1" descr="new logo.png">
            <a:extLst>
              <a:ext uri="{FF2B5EF4-FFF2-40B4-BE49-F238E27FC236}">
                <a16:creationId xmlns:a16="http://schemas.microsoft.com/office/drawing/2014/main" id="{EE7C670D-B92C-A15E-6750-C8C591A2683F}"/>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4A6D2B25-FEB2-3E30-EC5E-000E8D7C13DD}"/>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53769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B064B-FF1C-AA7B-9E60-543CBBC63AA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394374-260E-07C1-82F3-C652B94FFEA5}"/>
              </a:ext>
            </a:extLst>
          </p:cNvPr>
          <p:cNvSpPr/>
          <p:nvPr/>
        </p:nvSpPr>
        <p:spPr>
          <a:xfrm>
            <a:off x="557591" y="1351469"/>
            <a:ext cx="11076818" cy="5693866"/>
          </a:xfrm>
          <a:prstGeom prst="rect">
            <a:avLst/>
          </a:prstGeom>
        </p:spPr>
        <p:txBody>
          <a:bodyPr wrap="square">
            <a:spAutoFit/>
          </a:bodyPr>
          <a:lstStyle/>
          <a:p>
            <a:pPr algn="just"/>
            <a:r>
              <a:rPr lang="en-GB" sz="2800" dirty="0"/>
              <a:t>Generative Artificial Intelligence, or Gen AI, refers to tools that can create new content such as texts, images, code, and simulations. In education, these tools can help students by providing instant feedback, personalised study support, and realistic practice scenarios. </a:t>
            </a:r>
          </a:p>
          <a:p>
            <a:endParaRPr lang="en-GB" sz="1200" dirty="0"/>
          </a:p>
          <a:p>
            <a:r>
              <a:rPr lang="en-GB" sz="2800" dirty="0"/>
              <a:t>However, they also </a:t>
            </a:r>
            <a:r>
              <a:rPr lang="en-GB" sz="2800" dirty="0">
                <a:solidFill>
                  <a:srgbClr val="FF0000"/>
                </a:solidFill>
              </a:rPr>
              <a:t>present challenges</a:t>
            </a:r>
            <a:r>
              <a:rPr lang="en-GB" sz="2800" dirty="0"/>
              <a:t>. For example, they can spread </a:t>
            </a:r>
            <a:r>
              <a:rPr lang="en-GB" sz="2800" dirty="0">
                <a:solidFill>
                  <a:srgbClr val="FF0000"/>
                </a:solidFill>
              </a:rPr>
              <a:t>false information, </a:t>
            </a:r>
            <a:r>
              <a:rPr lang="en-GB" sz="2800" dirty="0"/>
              <a:t>raise</a:t>
            </a:r>
            <a:r>
              <a:rPr lang="en-GB" sz="2800" dirty="0">
                <a:solidFill>
                  <a:srgbClr val="FF0000"/>
                </a:solidFill>
              </a:rPr>
              <a:t> ethical concerns, </a:t>
            </a:r>
            <a:r>
              <a:rPr lang="en-GB" sz="2800" dirty="0"/>
              <a:t>and</a:t>
            </a:r>
            <a:r>
              <a:rPr lang="en-GB" sz="2800" dirty="0">
                <a:solidFill>
                  <a:srgbClr val="FF0000"/>
                </a:solidFill>
              </a:rPr>
              <a:t> </a:t>
            </a:r>
            <a:r>
              <a:rPr lang="en-GB" sz="2800" dirty="0"/>
              <a:t>reduce</a:t>
            </a:r>
            <a:r>
              <a:rPr lang="en-GB" sz="2800" dirty="0">
                <a:solidFill>
                  <a:srgbClr val="FF0000"/>
                </a:solidFill>
              </a:rPr>
              <a:t> genuine critical thinking </a:t>
            </a:r>
            <a:r>
              <a:rPr lang="en-GB" sz="2800" dirty="0"/>
              <a:t>if used without care or proper evaluation (1-5).</a:t>
            </a:r>
          </a:p>
          <a:p>
            <a:pPr algn="just"/>
            <a:endParaRPr lang="en-GB" sz="1200" dirty="0"/>
          </a:p>
          <a:p>
            <a:pPr algn="just"/>
            <a:endParaRPr lang="en-GB" sz="1200" dirty="0"/>
          </a:p>
          <a:p>
            <a:pPr algn="just"/>
            <a:endParaRPr lang="en-GB" sz="1200" dirty="0"/>
          </a:p>
          <a:p>
            <a:r>
              <a:rPr lang="en-GB" b="1" dirty="0"/>
              <a:t>AI</a:t>
            </a:r>
            <a:r>
              <a:rPr lang="en-GB" dirty="0"/>
              <a:t> = </a:t>
            </a:r>
            <a:r>
              <a:rPr lang="en-GB" dirty="0">
                <a:solidFill>
                  <a:srgbClr val="0070C0"/>
                </a:solidFill>
              </a:rPr>
              <a:t>umbrella term for all forms of artificial intelligence.</a:t>
            </a:r>
          </a:p>
          <a:p>
            <a:r>
              <a:rPr lang="en-GB" b="1" dirty="0"/>
              <a:t>Generative AI</a:t>
            </a:r>
            <a:r>
              <a:rPr lang="en-GB" dirty="0"/>
              <a:t> = </a:t>
            </a:r>
            <a:r>
              <a:rPr lang="en-GB" dirty="0">
                <a:solidFill>
                  <a:srgbClr val="0070C0"/>
                </a:solidFill>
              </a:rPr>
              <a:t>a specific type of AI designed to </a:t>
            </a:r>
            <a:r>
              <a:rPr lang="en-GB" i="1" dirty="0">
                <a:solidFill>
                  <a:srgbClr val="0070C0"/>
                </a:solidFill>
              </a:rPr>
              <a:t>produce</a:t>
            </a:r>
            <a:r>
              <a:rPr lang="en-GB" dirty="0">
                <a:solidFill>
                  <a:srgbClr val="0070C0"/>
                </a:solidFill>
              </a:rPr>
              <a:t> new data, not just process or recognize it.</a:t>
            </a:r>
          </a:p>
          <a:p>
            <a:pPr algn="just"/>
            <a:endParaRPr lang="en-GB" sz="2800" dirty="0"/>
          </a:p>
          <a:p>
            <a:pPr algn="just"/>
            <a:endParaRPr lang="en-GB" sz="2800" dirty="0">
              <a:solidFill>
                <a:srgbClr val="0070C0"/>
              </a:solidFill>
            </a:endParaRPr>
          </a:p>
          <a:p>
            <a:pPr algn="just"/>
            <a:endParaRPr lang="en-GB" sz="2800" b="1" kern="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p:txBody>
      </p:sp>
      <p:sp>
        <p:nvSpPr>
          <p:cNvPr id="8" name="Title 1">
            <a:extLst>
              <a:ext uri="{FF2B5EF4-FFF2-40B4-BE49-F238E27FC236}">
                <a16:creationId xmlns:a16="http://schemas.microsoft.com/office/drawing/2014/main" id="{D0C52671-3320-B696-1692-01C557A2D466}"/>
              </a:ext>
            </a:extLst>
          </p:cNvPr>
          <p:cNvSpPr txBox="1">
            <a:spLocks/>
          </p:cNvSpPr>
          <p:nvPr/>
        </p:nvSpPr>
        <p:spPr>
          <a:xfrm>
            <a:off x="817057" y="25906"/>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AI Definition</a:t>
            </a:r>
          </a:p>
        </p:txBody>
      </p:sp>
      <p:pic>
        <p:nvPicPr>
          <p:cNvPr id="2" name="Picture 1" descr="new logo.png">
            <a:extLst>
              <a:ext uri="{FF2B5EF4-FFF2-40B4-BE49-F238E27FC236}">
                <a16:creationId xmlns:a16="http://schemas.microsoft.com/office/drawing/2014/main" id="{F9B44D64-B25E-EDAF-6526-F7DC5E748351}"/>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D717A8E3-0ECE-E438-8116-567C34510A34}"/>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148108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DF767-210D-B743-2F1D-9D62FAE289A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A6727B3-5A97-CD54-8227-E4F591FF72F8}"/>
              </a:ext>
            </a:extLst>
          </p:cNvPr>
          <p:cNvSpPr/>
          <p:nvPr/>
        </p:nvSpPr>
        <p:spPr>
          <a:xfrm>
            <a:off x="708467" y="1226048"/>
            <a:ext cx="11076818" cy="6309420"/>
          </a:xfrm>
          <a:prstGeom prst="rect">
            <a:avLst/>
          </a:prstGeom>
        </p:spPr>
        <p:txBody>
          <a:bodyPr wrap="square">
            <a:spAutoFit/>
          </a:bodyPr>
          <a:lstStyle/>
          <a:p>
            <a:pPr algn="just"/>
            <a:endParaRPr lang="en-GB" sz="2800" dirty="0"/>
          </a:p>
          <a:p>
            <a:pPr algn="just"/>
            <a:r>
              <a:rPr lang="en-GB" sz="3200" i="1" dirty="0"/>
              <a:t>Oxford Higher Education </a:t>
            </a:r>
            <a:r>
              <a:rPr lang="en-GB" sz="3200" i="1"/>
              <a:t>Policy Institute (2025): </a:t>
            </a:r>
            <a:endParaRPr lang="en-GB" sz="3200" i="1" dirty="0"/>
          </a:p>
          <a:p>
            <a:pPr algn="just"/>
            <a:endParaRPr lang="en-GB" sz="3200" i="1" dirty="0"/>
          </a:p>
          <a:p>
            <a:pPr algn="just"/>
            <a:endParaRPr lang="en-GB" sz="3200" i="1" dirty="0"/>
          </a:p>
          <a:p>
            <a:pPr algn="just"/>
            <a:r>
              <a:rPr lang="en-GB" sz="3200" i="1" dirty="0"/>
              <a:t>“</a:t>
            </a:r>
            <a:r>
              <a:rPr lang="en-GB" sz="3200" b="1" i="1" dirty="0"/>
              <a:t>88% of UK university students</a:t>
            </a:r>
            <a:r>
              <a:rPr lang="en-GB" sz="3200" i="1" dirty="0"/>
              <a:t> admitted to using generative AI tools (e.g. ChatGPT) for assessments”. </a:t>
            </a:r>
            <a:endParaRPr lang="en-GB" sz="3200" dirty="0"/>
          </a:p>
          <a:p>
            <a:pPr algn="just"/>
            <a:endParaRPr lang="en-GB" sz="2800" dirty="0"/>
          </a:p>
          <a:p>
            <a:pPr algn="just"/>
            <a:endParaRPr lang="en-GB" sz="2800" dirty="0"/>
          </a:p>
          <a:p>
            <a:pPr algn="just"/>
            <a:endParaRPr lang="en-GB" sz="2800" dirty="0"/>
          </a:p>
          <a:p>
            <a:pPr algn="just"/>
            <a:endParaRPr lang="en-GB" sz="2800" dirty="0"/>
          </a:p>
          <a:p>
            <a:pPr algn="just"/>
            <a:r>
              <a:rPr lang="en-GB" sz="2000" dirty="0">
                <a:solidFill>
                  <a:srgbClr val="0070C0"/>
                </a:solidFill>
              </a:rPr>
              <a:t>Source: (6)</a:t>
            </a:r>
          </a:p>
          <a:p>
            <a:pPr algn="just"/>
            <a:endParaRPr lang="en-GB" sz="2800" dirty="0"/>
          </a:p>
          <a:p>
            <a:pPr algn="just"/>
            <a:endParaRPr lang="en-GB" sz="2800" dirty="0"/>
          </a:p>
          <a:p>
            <a:pPr algn="just"/>
            <a:endParaRPr lang="en-GB" sz="2800" dirty="0"/>
          </a:p>
        </p:txBody>
      </p:sp>
      <p:sp>
        <p:nvSpPr>
          <p:cNvPr id="8" name="Title 1">
            <a:extLst>
              <a:ext uri="{FF2B5EF4-FFF2-40B4-BE49-F238E27FC236}">
                <a16:creationId xmlns:a16="http://schemas.microsoft.com/office/drawing/2014/main" id="{F52CB939-F562-AE60-1A45-BC2FCD16BED6}"/>
              </a:ext>
            </a:extLst>
          </p:cNvPr>
          <p:cNvSpPr txBox="1">
            <a:spLocks/>
          </p:cNvSpPr>
          <p:nvPr/>
        </p:nvSpPr>
        <p:spPr>
          <a:xfrm>
            <a:off x="838200" y="63897"/>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A Recent Survey</a:t>
            </a:r>
          </a:p>
        </p:txBody>
      </p:sp>
      <p:pic>
        <p:nvPicPr>
          <p:cNvPr id="2" name="Picture 1" descr="new logo.png">
            <a:extLst>
              <a:ext uri="{FF2B5EF4-FFF2-40B4-BE49-F238E27FC236}">
                <a16:creationId xmlns:a16="http://schemas.microsoft.com/office/drawing/2014/main" id="{F70AE94C-E675-F4E0-553D-2D18771FB8E9}"/>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06A0F839-1AF6-65D6-3F59-D2315FCC0CAF}"/>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4157879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0E06C-92A8-9D07-A4A1-9D9551FC2379}"/>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1CC1D36D-1A58-18FF-7428-66607F04570D}"/>
              </a:ext>
            </a:extLst>
          </p:cNvPr>
          <p:cNvSpPr txBox="1">
            <a:spLocks/>
          </p:cNvSpPr>
          <p:nvPr/>
        </p:nvSpPr>
        <p:spPr>
          <a:xfrm>
            <a:off x="687324" y="2766218"/>
            <a:ext cx="10817352" cy="1325563"/>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AI Applications</a:t>
            </a:r>
          </a:p>
          <a:p>
            <a:pPr algn="ctr"/>
            <a:r>
              <a:rPr lang="en-GB" b="1" dirty="0">
                <a:solidFill>
                  <a:srgbClr val="0070C0"/>
                </a:solidFill>
              </a:rPr>
              <a:t>What do students use AI for at university? </a:t>
            </a:r>
            <a:endParaRPr lang="en-GB" dirty="0">
              <a:solidFill>
                <a:srgbClr val="0070C0"/>
              </a:solidFill>
            </a:endParaRPr>
          </a:p>
        </p:txBody>
      </p:sp>
      <p:pic>
        <p:nvPicPr>
          <p:cNvPr id="2" name="Picture 1" descr="new logo.png">
            <a:extLst>
              <a:ext uri="{FF2B5EF4-FFF2-40B4-BE49-F238E27FC236}">
                <a16:creationId xmlns:a16="http://schemas.microsoft.com/office/drawing/2014/main" id="{5A5BB1C2-A520-7908-F6EF-B262A4E17385}"/>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4F79D427-F6E8-91B6-A263-284EA012C493}"/>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2014096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D4FCA-3FE2-657F-D8C7-84DF2DC3757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ABEE07-7730-687F-A761-959280F0FF42}"/>
              </a:ext>
            </a:extLst>
          </p:cNvPr>
          <p:cNvSpPr/>
          <p:nvPr/>
        </p:nvSpPr>
        <p:spPr>
          <a:xfrm>
            <a:off x="557591" y="1199562"/>
            <a:ext cx="11076818" cy="4955203"/>
          </a:xfrm>
          <a:prstGeom prst="rect">
            <a:avLst/>
          </a:prstGeom>
        </p:spPr>
        <p:txBody>
          <a:bodyPr wrap="square">
            <a:spAutoFit/>
          </a:bodyPr>
          <a:lstStyle/>
          <a:p>
            <a:pPr marL="514350" indent="-514350">
              <a:buFont typeface="+mj-lt"/>
              <a:buAutoNum type="arabicPeriod"/>
            </a:pPr>
            <a:r>
              <a:rPr lang="en-GB" sz="3200" dirty="0"/>
              <a:t>Personalised Learning</a:t>
            </a:r>
          </a:p>
          <a:p>
            <a:pPr marL="514350" indent="-514350">
              <a:buFont typeface="+mj-lt"/>
              <a:buAutoNum type="arabicPeriod"/>
            </a:pPr>
            <a:endParaRPr lang="en-GB" sz="3200" dirty="0"/>
          </a:p>
          <a:p>
            <a:pPr marL="514350" indent="-514350">
              <a:buFont typeface="+mj-lt"/>
              <a:buAutoNum type="arabicPeriod"/>
            </a:pPr>
            <a:r>
              <a:rPr lang="en-GB" sz="3200" dirty="0"/>
              <a:t>Simulations and Scenarios</a:t>
            </a:r>
          </a:p>
          <a:p>
            <a:pPr marL="514350" indent="-514350">
              <a:buFont typeface="+mj-lt"/>
              <a:buAutoNum type="arabicPeriod"/>
            </a:pPr>
            <a:endParaRPr lang="en-GB" sz="3200" dirty="0"/>
          </a:p>
          <a:p>
            <a:pPr marL="514350" indent="-514350">
              <a:buFont typeface="+mj-lt"/>
              <a:buAutoNum type="arabicPeriod"/>
            </a:pPr>
            <a:r>
              <a:rPr lang="en-GB" sz="3200" dirty="0"/>
              <a:t> Assessment and Feedback </a:t>
            </a:r>
          </a:p>
          <a:p>
            <a:pPr marL="514350" indent="-514350">
              <a:buFont typeface="+mj-lt"/>
              <a:buAutoNum type="arabicPeriod"/>
            </a:pPr>
            <a:endParaRPr lang="en-GB" sz="3200" dirty="0"/>
          </a:p>
          <a:p>
            <a:pPr marL="514350" indent="-514350">
              <a:buFont typeface="+mj-lt"/>
              <a:buAutoNum type="arabicPeriod"/>
            </a:pPr>
            <a:r>
              <a:rPr lang="en-GB" sz="3200" dirty="0"/>
              <a:t>Accessibility</a:t>
            </a:r>
          </a:p>
          <a:p>
            <a:endParaRPr lang="en-GB" sz="2400" dirty="0"/>
          </a:p>
          <a:p>
            <a:endParaRPr lang="en-GB" sz="2400" dirty="0"/>
          </a:p>
          <a:p>
            <a:endParaRPr lang="en-GB" sz="2400" dirty="0"/>
          </a:p>
          <a:p>
            <a:r>
              <a:rPr lang="en-GB" sz="2000" dirty="0">
                <a:solidFill>
                  <a:srgbClr val="0070C0"/>
                </a:solidFill>
              </a:rPr>
              <a:t>Source: (1,4,5)</a:t>
            </a:r>
          </a:p>
        </p:txBody>
      </p:sp>
      <p:sp>
        <p:nvSpPr>
          <p:cNvPr id="8" name="Title 1">
            <a:extLst>
              <a:ext uri="{FF2B5EF4-FFF2-40B4-BE49-F238E27FC236}">
                <a16:creationId xmlns:a16="http://schemas.microsoft.com/office/drawing/2014/main" id="{ADCB7A32-B6FF-1674-6C3F-79D5CBB639A6}"/>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AI Applications</a:t>
            </a:r>
          </a:p>
        </p:txBody>
      </p:sp>
      <p:pic>
        <p:nvPicPr>
          <p:cNvPr id="2" name="Picture 1" descr="new logo.png">
            <a:extLst>
              <a:ext uri="{FF2B5EF4-FFF2-40B4-BE49-F238E27FC236}">
                <a16:creationId xmlns:a16="http://schemas.microsoft.com/office/drawing/2014/main" id="{DC5C743B-FDDB-0DD2-4C99-6822519D7789}"/>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69B1C923-C32E-3EE5-EF81-35B909AA4312}"/>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1045194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24177-3A06-4882-AAC3-3F7E08A8B0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DE40210-72D5-5813-FDF6-E11A4482C7F4}"/>
              </a:ext>
            </a:extLst>
          </p:cNvPr>
          <p:cNvSpPr/>
          <p:nvPr/>
        </p:nvSpPr>
        <p:spPr>
          <a:xfrm>
            <a:off x="557591" y="1199562"/>
            <a:ext cx="11076818" cy="5016758"/>
          </a:xfrm>
          <a:prstGeom prst="rect">
            <a:avLst/>
          </a:prstGeom>
        </p:spPr>
        <p:txBody>
          <a:bodyPr wrap="square">
            <a:spAutoFit/>
          </a:bodyPr>
          <a:lstStyle/>
          <a:p>
            <a:pPr marL="514350" indent="-514350">
              <a:buFont typeface="+mj-lt"/>
              <a:buAutoNum type="arabicPeriod" startAt="5"/>
            </a:pPr>
            <a:r>
              <a:rPr lang="en-GB" sz="3200" dirty="0"/>
              <a:t>Text Manipulation</a:t>
            </a:r>
          </a:p>
          <a:p>
            <a:pPr marL="514350" indent="-514350">
              <a:buFont typeface="+mj-lt"/>
              <a:buAutoNum type="arabicPeriod" startAt="5"/>
            </a:pPr>
            <a:endParaRPr lang="en-GB" sz="3200" dirty="0"/>
          </a:p>
          <a:p>
            <a:pPr marL="514350" indent="-514350">
              <a:buFont typeface="+mj-lt"/>
              <a:buAutoNum type="arabicPeriod" startAt="5"/>
            </a:pPr>
            <a:endParaRPr lang="en-GB" sz="3200" dirty="0"/>
          </a:p>
          <a:p>
            <a:pPr marL="514350" indent="-514350">
              <a:buFont typeface="+mj-lt"/>
              <a:buAutoNum type="arabicPeriod" startAt="5"/>
            </a:pPr>
            <a:r>
              <a:rPr lang="en-GB" sz="3200" dirty="0"/>
              <a:t>Idea Generation</a:t>
            </a:r>
          </a:p>
          <a:p>
            <a:pPr marL="514350" indent="-514350">
              <a:buFont typeface="+mj-lt"/>
              <a:buAutoNum type="arabicPeriod" startAt="5"/>
            </a:pPr>
            <a:endParaRPr lang="en-GB" sz="3200" dirty="0"/>
          </a:p>
          <a:p>
            <a:pPr marL="514350" indent="-514350">
              <a:buFont typeface="+mj-lt"/>
              <a:buAutoNum type="arabicPeriod" startAt="5"/>
            </a:pPr>
            <a:endParaRPr lang="en-GB" sz="3200" dirty="0"/>
          </a:p>
          <a:p>
            <a:pPr marL="514350" indent="-514350">
              <a:buFont typeface="+mj-lt"/>
              <a:buAutoNum type="arabicPeriod" startAt="5"/>
            </a:pPr>
            <a:r>
              <a:rPr lang="en-GB" sz="3200" dirty="0"/>
              <a:t>Productivity Support</a:t>
            </a:r>
            <a:endParaRPr lang="en-GB" sz="3200" dirty="0">
              <a:solidFill>
                <a:srgbClr val="0070C0"/>
              </a:solidFill>
            </a:endParaRPr>
          </a:p>
          <a:p>
            <a:endParaRPr lang="en-GB" sz="2400" dirty="0"/>
          </a:p>
          <a:p>
            <a:endParaRPr lang="en-GB" sz="2400" dirty="0"/>
          </a:p>
          <a:p>
            <a:endParaRPr lang="en-GB" sz="2400" dirty="0"/>
          </a:p>
          <a:p>
            <a:r>
              <a:rPr lang="en-GB" sz="2000" dirty="0">
                <a:solidFill>
                  <a:srgbClr val="0070C0"/>
                </a:solidFill>
              </a:rPr>
              <a:t>Source: (1,4,5)</a:t>
            </a:r>
          </a:p>
        </p:txBody>
      </p:sp>
      <p:sp>
        <p:nvSpPr>
          <p:cNvPr id="8" name="Title 1">
            <a:extLst>
              <a:ext uri="{FF2B5EF4-FFF2-40B4-BE49-F238E27FC236}">
                <a16:creationId xmlns:a16="http://schemas.microsoft.com/office/drawing/2014/main" id="{4E3651B5-C5B9-262C-A2FA-8F1454C82686}"/>
              </a:ext>
            </a:extLst>
          </p:cNvPr>
          <p:cNvSpPr txBox="1">
            <a:spLocks/>
          </p:cNvSpPr>
          <p:nvPr/>
        </p:nvSpPr>
        <p:spPr>
          <a:xfrm>
            <a:off x="817057" y="0"/>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AI Applications</a:t>
            </a:r>
          </a:p>
        </p:txBody>
      </p:sp>
      <p:pic>
        <p:nvPicPr>
          <p:cNvPr id="2" name="Picture 1" descr="new logo.png">
            <a:extLst>
              <a:ext uri="{FF2B5EF4-FFF2-40B4-BE49-F238E27FC236}">
                <a16:creationId xmlns:a16="http://schemas.microsoft.com/office/drawing/2014/main" id="{4C6958E4-F13B-9AD3-FAB9-F2B7122805F0}"/>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832BDE99-E42C-E151-B2EB-043DF945863D}"/>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604535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CB7A4-4021-F776-B243-8380FAEB7BF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AE1C170-4F17-6117-B263-6EF6E24FBBC5}"/>
              </a:ext>
            </a:extLst>
          </p:cNvPr>
          <p:cNvSpPr txBox="1">
            <a:spLocks/>
          </p:cNvSpPr>
          <p:nvPr/>
        </p:nvSpPr>
        <p:spPr>
          <a:xfrm>
            <a:off x="687324" y="2766218"/>
            <a:ext cx="10817352"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5400" b="1" dirty="0">
                <a:latin typeface="+mn-lt"/>
              </a:rPr>
              <a:t>Limitations and Risks</a:t>
            </a:r>
          </a:p>
        </p:txBody>
      </p:sp>
      <p:pic>
        <p:nvPicPr>
          <p:cNvPr id="2" name="Picture 1" descr="new logo.png">
            <a:extLst>
              <a:ext uri="{FF2B5EF4-FFF2-40B4-BE49-F238E27FC236}">
                <a16:creationId xmlns:a16="http://schemas.microsoft.com/office/drawing/2014/main" id="{F0F95B2C-0C27-0D67-F540-45F397A99727}"/>
              </a:ext>
            </a:extLst>
          </p:cNvPr>
          <p:cNvPicPr>
            <a:picLocks noChangeAspect="1"/>
          </p:cNvPicPr>
          <p:nvPr/>
        </p:nvPicPr>
        <p:blipFill>
          <a:blip r:embed="rId2"/>
          <a:stretch>
            <a:fillRect/>
          </a:stretch>
        </p:blipFill>
        <p:spPr>
          <a:xfrm>
            <a:off x="10279366" y="6109865"/>
            <a:ext cx="1655233" cy="556501"/>
          </a:xfrm>
          <a:prstGeom prst="rect">
            <a:avLst/>
          </a:prstGeom>
        </p:spPr>
      </p:pic>
      <p:sp>
        <p:nvSpPr>
          <p:cNvPr id="5" name="TextBox 4">
            <a:extLst>
              <a:ext uri="{FF2B5EF4-FFF2-40B4-BE49-F238E27FC236}">
                <a16:creationId xmlns:a16="http://schemas.microsoft.com/office/drawing/2014/main" id="{13ECEED3-2366-3D52-38BC-DA8295701121}"/>
              </a:ext>
            </a:extLst>
          </p:cNvPr>
          <p:cNvSpPr txBox="1"/>
          <p:nvPr/>
        </p:nvSpPr>
        <p:spPr>
          <a:xfrm>
            <a:off x="0" y="6306672"/>
            <a:ext cx="12192000" cy="400110"/>
          </a:xfrm>
          <a:prstGeom prst="rect">
            <a:avLst/>
          </a:prstGeom>
          <a:noFill/>
        </p:spPr>
        <p:txBody>
          <a:bodyPr wrap="square" rtlCol="0">
            <a:spAutoFit/>
          </a:bodyPr>
          <a:lstStyle/>
          <a:p>
            <a:pPr algn="ctr"/>
            <a:r>
              <a:rPr lang="en-GB" sz="2000" u="sng" dirty="0">
                <a:solidFill>
                  <a:schemeClr val="bg1">
                    <a:lumMod val="65000"/>
                  </a:schemeClr>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www.academic-englishuk.com/</a:t>
            </a:r>
            <a:r>
              <a:rPr lang="en-GB" sz="2000" u="sng" dirty="0">
                <a:solidFill>
                  <a:schemeClr val="bg1">
                    <a:lumMod val="65000"/>
                  </a:schemeClr>
                </a:solidFill>
                <a:ea typeface="Times New Roman" panose="02020603050405020304" pitchFamily="18" charset="0"/>
              </a:rPr>
              <a:t>ai-in-education </a:t>
            </a:r>
            <a:r>
              <a:rPr lang="en-GB" sz="2000" u="sng" dirty="0">
                <a:solidFill>
                  <a:schemeClr val="bg1">
                    <a:lumMod val="65000"/>
                  </a:schemeClr>
                </a:solidFill>
                <a:effectLst/>
                <a:ea typeface="Times New Roman" panose="02020603050405020304" pitchFamily="18" charset="0"/>
              </a:rPr>
              <a:t> </a:t>
            </a:r>
            <a:endParaRPr lang="en-US" sz="2000" dirty="0">
              <a:solidFill>
                <a:schemeClr val="bg1">
                  <a:lumMod val="65000"/>
                </a:schemeClr>
              </a:solidFill>
            </a:endParaRPr>
          </a:p>
        </p:txBody>
      </p:sp>
    </p:spTree>
    <p:extLst>
      <p:ext uri="{BB962C8B-B14F-4D97-AF65-F5344CB8AC3E}">
        <p14:creationId xmlns:p14="http://schemas.microsoft.com/office/powerpoint/2010/main" val="1266378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40638</TotalTime>
  <Words>1613</Words>
  <Application>Microsoft Macintosh PowerPoint</Application>
  <PresentationFormat>Widescreen</PresentationFormat>
  <Paragraphs>256</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Arial</vt:lpstr>
      <vt:lpstr>Calibri</vt:lpstr>
      <vt:lpstr>Calibri Light</vt:lpstr>
      <vt:lpstr>Georgia</vt:lpstr>
      <vt:lpstr>Times New Roman</vt:lpstr>
      <vt:lpstr>Office Theme</vt:lpstr>
      <vt:lpstr> AI in Higher Education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Wills, Christopher</dc:creator>
  <cp:lastModifiedBy>christopher wills</cp:lastModifiedBy>
  <cp:revision>385</cp:revision>
  <cp:lastPrinted>2018-02-16T10:47:10Z</cp:lastPrinted>
  <dcterms:created xsi:type="dcterms:W3CDTF">2018-02-14T11:11:30Z</dcterms:created>
  <dcterms:modified xsi:type="dcterms:W3CDTF">2025-10-24T01:18:21Z</dcterms:modified>
</cp:coreProperties>
</file>