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2" r:id="rId2"/>
    <p:sldId id="407" r:id="rId3"/>
    <p:sldId id="282" r:id="rId4"/>
    <p:sldId id="387" r:id="rId5"/>
    <p:sldId id="388" r:id="rId6"/>
    <p:sldId id="396" r:id="rId7"/>
    <p:sldId id="397" r:id="rId8"/>
    <p:sldId id="399" r:id="rId9"/>
    <p:sldId id="400" r:id="rId10"/>
    <p:sldId id="405" r:id="rId11"/>
    <p:sldId id="406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BD0"/>
    <a:srgbClr val="FFFFFF"/>
    <a:srgbClr val="0E0C31"/>
    <a:srgbClr val="1C185D"/>
    <a:srgbClr val="56B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09"/>
  </p:normalViewPr>
  <p:slideViewPr>
    <p:cSldViewPr snapToGrid="0" snapToObjects="1">
      <p:cViewPr varScale="1">
        <p:scale>
          <a:sx n="96" d="100"/>
          <a:sy n="96" d="100"/>
        </p:scale>
        <p:origin x="18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26BD-8DD2-F243-B9CF-97A1DF392B59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1255A-89DD-A546-9D05-28A3760DD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0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1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1551D-5F19-52A0-737C-5C258401B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6DD56-58DD-207B-2BEC-980A5E360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2EDF9-B025-DEF2-2005-8B32F4872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7D31B-6A1E-6714-069D-3F4E8C5DC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5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40D03-B713-4ADE-DD47-9ADCA97D2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BAA55-BBCD-D524-6153-4976BCF6D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E998D-0CFF-9105-0FA2-92EE827DE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31918-2B0D-3CA5-7E5D-17055025D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01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809A-36CF-383C-B306-AA006C2C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68E68-1479-D0F9-BFD5-06C939186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4AA14-F697-5740-4DA5-9A109EF2C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48262-04E5-4681-E20E-1F6C6F2EC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0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7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9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1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07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69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1255A-89DD-A546-9D05-28A3760DD7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9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4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1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5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8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1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8CB7-602F-084F-877D-C1A03DFF66A0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D49FE-5109-FD49-80B8-5DCA9C71C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cademic-englishuk.com/listening-test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04" y="4732019"/>
            <a:ext cx="12041715" cy="1092919"/>
          </a:xfrm>
        </p:spPr>
        <p:txBody>
          <a:bodyPr>
            <a:normAutofit/>
          </a:bodyPr>
          <a:lstStyle/>
          <a:p>
            <a:r>
              <a:rPr lang="en-US" sz="3600" b="1" dirty="0"/>
              <a:t>Lecture Listening </a:t>
            </a:r>
          </a:p>
          <a:p>
            <a:r>
              <a:rPr lang="en-GB" u="sng" dirty="0">
                <a:solidFill>
                  <a:srgbClr val="0070C0"/>
                </a:solidFill>
              </a:rPr>
              <a:t>By A. Murphy (2025)</a:t>
            </a:r>
            <a:endParaRPr lang="en-GB" dirty="0">
              <a:solidFill>
                <a:srgbClr val="0070C0"/>
              </a:solidFill>
            </a:endParaRPr>
          </a:p>
          <a:p>
            <a:endParaRPr lang="en-US" sz="3600" b="1" dirty="0"/>
          </a:p>
        </p:txBody>
      </p:sp>
      <p:pic>
        <p:nvPicPr>
          <p:cNvPr id="4" name="Picture 3" descr="AE hea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67" y="525574"/>
            <a:ext cx="6032500" cy="195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89" y="1503474"/>
            <a:ext cx="6719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0282" y="6216613"/>
            <a:ext cx="12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73BD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www.academic-englishuk.com/listening-tests</a:t>
            </a:r>
            <a:r>
              <a:rPr lang="en-US" sz="2400" dirty="0">
                <a:solidFill>
                  <a:srgbClr val="273BD0"/>
                </a:solidFill>
              </a:rPr>
              <a:t>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C0A53C-23F9-B24B-97D2-7D6F25ACC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2624918"/>
            <a:ext cx="8269357" cy="2107101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</a:rPr>
              <a:t>Conservation of the Terracotta Army</a:t>
            </a:r>
            <a:br>
              <a:rPr lang="en-GB" sz="7200" b="1" dirty="0">
                <a:latin typeface="+mn-lt"/>
              </a:rPr>
            </a:br>
            <a:endParaRPr lang="en-GB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61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F092D-CD85-35FA-BA3C-939426FA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3F897-C1FE-19E8-0E4E-316ECA4D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18" y="299671"/>
            <a:ext cx="7014882" cy="10528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Broader Significance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28CF1-708C-E504-8370-B77A85DFC5E1}"/>
              </a:ext>
            </a:extLst>
          </p:cNvPr>
          <p:cNvSpPr txBox="1"/>
          <p:nvPr/>
        </p:nvSpPr>
        <p:spPr>
          <a:xfrm>
            <a:off x="393136" y="1297333"/>
            <a:ext cx="10653584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dirty="0"/>
              <a:t>Conserving the statues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Preserving a 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Ambitions of the emperor.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Skills of ancient craftsmen.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Cultural identity.</a:t>
            </a:r>
          </a:p>
          <a:p>
            <a:r>
              <a:rPr lang="en-US" dirty="0"/>
              <a:t> </a:t>
            </a:r>
            <a:endParaRPr lang="en-GB" dirty="0"/>
          </a:p>
        </p:txBody>
      </p:sp>
      <p:pic>
        <p:nvPicPr>
          <p:cNvPr id="7" name="Picture 6" descr="new logo.png">
            <a:extLst>
              <a:ext uri="{FF2B5EF4-FFF2-40B4-BE49-F238E27FC236}">
                <a16:creationId xmlns:a16="http://schemas.microsoft.com/office/drawing/2014/main" id="{C05B4CF1-081C-8ADF-87FA-94212DA85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4AFE1-BE6A-5FEE-AFB6-17C92742A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5" y="1297333"/>
            <a:ext cx="5306984" cy="353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5137-6780-9955-B824-5A089545F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A650-B61D-F48C-F622-6759D6B6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18" y="261532"/>
            <a:ext cx="7014882" cy="1113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CD3F5-C4A9-2297-1FBC-6012172A54C6}"/>
              </a:ext>
            </a:extLst>
          </p:cNvPr>
          <p:cNvSpPr txBox="1"/>
          <p:nvPr/>
        </p:nvSpPr>
        <p:spPr>
          <a:xfrm>
            <a:off x="393136" y="1414767"/>
            <a:ext cx="6577507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Complex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Scientific, ethical and international collaboration.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Humanity’s shared heritage.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Protection.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Preservation.</a:t>
            </a:r>
            <a:r>
              <a:rPr lang="en-US" dirty="0"/>
              <a:t> </a:t>
            </a:r>
            <a:endParaRPr lang="en-GB" dirty="0"/>
          </a:p>
        </p:txBody>
      </p:sp>
      <p:pic>
        <p:nvPicPr>
          <p:cNvPr id="7" name="Picture 6" descr="new logo.png">
            <a:extLst>
              <a:ext uri="{FF2B5EF4-FFF2-40B4-BE49-F238E27FC236}">
                <a16:creationId xmlns:a16="http://schemas.microsoft.com/office/drawing/2014/main" id="{50069181-34CF-1BAC-85AB-25873528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61DDD-C6FB-935B-FC7F-2F8994881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4" y="1297333"/>
            <a:ext cx="5306983" cy="35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478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References</a:t>
            </a:r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366" y="6301499"/>
            <a:ext cx="1655233" cy="55650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3C247B-6A27-1041-A10E-727AE56D5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906"/>
            <a:ext cx="10515600" cy="2840303"/>
          </a:xfrm>
        </p:spPr>
        <p:txBody>
          <a:bodyPr>
            <a:noAutofit/>
          </a:bodyPr>
          <a:lstStyle/>
          <a:p>
            <a:r>
              <a:rPr lang="en-US" sz="2400" dirty="0"/>
              <a:t>Branigan, T. (2015) </a:t>
            </a:r>
            <a:r>
              <a:rPr lang="en-US" sz="2400" i="1" dirty="0"/>
              <a:t>The Terracotta Army: China’s First Emperor and the Birth of a Nation</a:t>
            </a:r>
            <a:r>
              <a:rPr lang="en-US" sz="2400" dirty="0"/>
              <a:t>. London: Thames &amp; Hudson.</a:t>
            </a:r>
            <a:endParaRPr lang="en-GB" sz="2400" dirty="0"/>
          </a:p>
          <a:p>
            <a:r>
              <a:rPr lang="en-US" sz="2400" dirty="0"/>
              <a:t>Liu, Y., Li, Z. and Xu, H. (2018) ‘Conservation challenges of the Terracotta Warriors: Material deterioration and environmental risks’, </a:t>
            </a:r>
            <a:r>
              <a:rPr lang="en-US" sz="2400" i="1" dirty="0"/>
              <a:t>Journal of Cultural Heritage</a:t>
            </a:r>
            <a:r>
              <a:rPr lang="en-US" sz="2400" dirty="0"/>
              <a:t>, 34, pp. 45–56. doi:10.1016/j.culher.2018.02.010.</a:t>
            </a:r>
            <a:endParaRPr lang="en-GB" sz="2400" dirty="0"/>
          </a:p>
          <a:p>
            <a:r>
              <a:rPr lang="en-US" sz="2400" dirty="0"/>
              <a:t>Wang, X. and Zhang, L. (2020) ‘Polyethylene glycol treatment for the preservation of fragile terracotta figures’, </a:t>
            </a:r>
            <a:r>
              <a:rPr lang="en-US" sz="2400" i="1" dirty="0"/>
              <a:t>Studies in Conservation</a:t>
            </a:r>
            <a:r>
              <a:rPr lang="en-US" sz="2400" dirty="0"/>
              <a:t>, 65(7), pp. 389–402. doi:10.1080/00393630.2019.1709513.</a:t>
            </a:r>
            <a:endParaRPr lang="en-GB" sz="2400" dirty="0"/>
          </a:p>
          <a:p>
            <a:r>
              <a:rPr lang="en-US" sz="2400" dirty="0"/>
              <a:t>Smith, C. and Wang, J. (2022) ‘Balancing authenticity and restoration: The case of the Terracotta Army’, </a:t>
            </a:r>
            <a:r>
              <a:rPr lang="en-US" sz="2400" i="1" dirty="0"/>
              <a:t>International Journal of Heritage Studies</a:t>
            </a:r>
            <a:r>
              <a:rPr lang="en-US" sz="2400" dirty="0"/>
              <a:t>, 28(5), pp. 623–639. doi:10.1080/13527258.2021.1968732.</a:t>
            </a:r>
            <a:endParaRPr lang="en-GB" sz="2400" dirty="0"/>
          </a:p>
          <a:p>
            <a:r>
              <a:rPr lang="en-US" sz="2400" dirty="0"/>
              <a:t>UNESCO (2024) </a:t>
            </a:r>
            <a:r>
              <a:rPr lang="en-US" sz="2400" i="1" dirty="0"/>
              <a:t>Mausoleum of the First Qin Emperor</a:t>
            </a:r>
            <a:r>
              <a:rPr lang="en-US" sz="2400" dirty="0"/>
              <a:t>. Available at: https://</a:t>
            </a:r>
            <a:r>
              <a:rPr lang="en-US" sz="2400" dirty="0" err="1"/>
              <a:t>whc.unesco.org</a:t>
            </a:r>
            <a:r>
              <a:rPr lang="en-US" sz="2400" dirty="0"/>
              <a:t>/</a:t>
            </a:r>
            <a:r>
              <a:rPr lang="en-US" sz="2400" dirty="0" err="1"/>
              <a:t>en</a:t>
            </a:r>
            <a:r>
              <a:rPr lang="en-US" sz="2400" dirty="0"/>
              <a:t>/list/441 (Accessed: 21 September 2025).</a:t>
            </a:r>
            <a:endParaRPr lang="en-GB" sz="2400" dirty="0"/>
          </a:p>
          <a:p>
            <a:pPr marL="0" indent="0">
              <a:buNone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7635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21C8C-136E-627B-FA17-545592A5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ADFC2A4-BF54-0F6A-9F88-EE367D69E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B06577D-8096-C725-8BEC-9D1510FAD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D9C98-296B-9BFD-6C72-37AEC7F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18" y="191634"/>
            <a:ext cx="7088334" cy="125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Introduction</a:t>
            </a:r>
          </a:p>
        </p:txBody>
      </p:sp>
      <p:pic>
        <p:nvPicPr>
          <p:cNvPr id="7" name="Picture 6" descr="new logo.png">
            <a:extLst>
              <a:ext uri="{FF2B5EF4-FFF2-40B4-BE49-F238E27FC236}">
                <a16:creationId xmlns:a16="http://schemas.microsoft.com/office/drawing/2014/main" id="{882AA6D9-428E-E784-3C20-6D168BF31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FEE47C-EF40-709E-A014-DF19AA9E6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236" y="1444954"/>
            <a:ext cx="5426580" cy="4003705"/>
          </a:xfrm>
          <a:prstGeom prst="rect">
            <a:avLst/>
          </a:prstGeom>
        </p:spPr>
      </p:pic>
      <p:pic>
        <p:nvPicPr>
          <p:cNvPr id="10" name="Picture 9" descr="A map of asia with black text&#10;&#10;AI-generated content may be incorrect.">
            <a:extLst>
              <a:ext uri="{FF2B5EF4-FFF2-40B4-BE49-F238E27FC236}">
                <a16:creationId xmlns:a16="http://schemas.microsoft.com/office/drawing/2014/main" id="{AA3F39BB-8F15-B048-C8B7-68057B343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89850"/>
            <a:ext cx="5759764" cy="395880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C9D3AEE-4CC8-0FE4-5840-4092BA2AEEF5}"/>
              </a:ext>
            </a:extLst>
          </p:cNvPr>
          <p:cNvSpPr/>
          <p:nvPr/>
        </p:nvSpPr>
        <p:spPr>
          <a:xfrm>
            <a:off x="8825948" y="3429000"/>
            <a:ext cx="662609" cy="533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18" y="191634"/>
            <a:ext cx="3822189" cy="125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393136" y="1409341"/>
            <a:ext cx="7928113" cy="4856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 discovery.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Problems.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Scientific techniques.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Debates.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International cooperation.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Ongoing risks.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Broader significance.</a:t>
            </a:r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GB" sz="3200" dirty="0"/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6B43E0F-86FD-DAD1-C6E9-C22E12A8F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614" y="1297333"/>
            <a:ext cx="5295648" cy="35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177" y="384630"/>
            <a:ext cx="10418805" cy="8673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dirty="0">
                <a:latin typeface="+mn-lt"/>
              </a:rPr>
              <a:t>The Discovery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393136" y="1422033"/>
            <a:ext cx="6957391" cy="467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/>
              <a:t>Farmers uncover buried army.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First Emperor of China’s mausoleum </a:t>
            </a:r>
            <a:r>
              <a:rPr lang="en-US" sz="3600" dirty="0">
                <a:solidFill>
                  <a:srgbClr val="0070C0"/>
                </a:solidFill>
              </a:rPr>
              <a:t>(Qin Shi Huang)</a:t>
            </a:r>
            <a:r>
              <a:rPr lang="en-US" sz="36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/>
              <a:t>The soldiers.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Chinese ancient art.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 problem.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70C0"/>
              </a:solidFill>
            </a:endParaRPr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C7CED-941E-304D-7772-59DD438A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4" y="1297332"/>
            <a:ext cx="5306983" cy="35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140687" cy="9742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Problems Conservators 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403670" y="1453215"/>
            <a:ext cx="10653584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Fragility of the warriors.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Collapsed roof beams.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Cracking as soil was removed.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Statues in hundreds of fragments.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Sensitivity and vulnerability </a:t>
            </a:r>
          </a:p>
          <a:p>
            <a:r>
              <a:rPr lang="en-US" sz="3600" dirty="0"/>
              <a:t>     to the elements.</a:t>
            </a:r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481B2-762A-903A-57BC-A87D1DC3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67" y="1555602"/>
            <a:ext cx="4407363" cy="39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017"/>
            <a:ext cx="7014882" cy="13245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Scientific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393136" y="1401349"/>
            <a:ext cx="8733183" cy="374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/>
              <a:t>Slowing down excavation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Thousands uncovered quickly.</a:t>
            </a:r>
          </a:p>
          <a:p>
            <a:r>
              <a:rPr lang="en-US" sz="3600" b="1" dirty="0"/>
              <a:t>Chemical </a:t>
            </a:r>
            <a:r>
              <a:rPr lang="en-US" sz="3600" b="1" dirty="0" err="1"/>
              <a:t>stabilisation</a:t>
            </a:r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Fragile paint.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Polyethylene Glycol (PEG).</a:t>
            </a:r>
          </a:p>
          <a:p>
            <a:r>
              <a:rPr lang="en-US" sz="3600" b="1" dirty="0"/>
              <a:t>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Digital modelling.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Replicas.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Infrared imaging and X-ray fluorescence.</a:t>
            </a:r>
          </a:p>
          <a:p>
            <a:r>
              <a:rPr lang="en-US" sz="2800" dirty="0"/>
              <a:t>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89547-A82C-F607-8E27-3179C7F3F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68" y="1401349"/>
            <a:ext cx="5112731" cy="3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18" y="-149468"/>
            <a:ext cx="701488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Debates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393136" y="1409341"/>
            <a:ext cx="11576209" cy="6068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/>
              <a:t>Restoration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Brightly </a:t>
            </a:r>
            <a:r>
              <a:rPr lang="en-US" sz="3600" dirty="0" err="1"/>
              <a:t>coloured</a:t>
            </a:r>
            <a:r>
              <a:rPr lang="en-US" sz="3600" dirty="0"/>
              <a:t> and life like.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Ancient China = back to life.</a:t>
            </a:r>
          </a:p>
          <a:p>
            <a:r>
              <a:rPr lang="en-US" sz="3600" b="1" dirty="0"/>
              <a:t>Preservation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Falsify past.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Authenticity = more valuable.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Original evidence = lost for ever.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Tension between restoration and preservation common in heritage management.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dirty="0"/>
              <a:t> </a:t>
            </a:r>
            <a:endParaRPr lang="en-GB" dirty="0"/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31CCB-02C7-C962-C144-30EFD5EE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4" y="1297333"/>
            <a:ext cx="5341731" cy="35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00" y="197079"/>
            <a:ext cx="9441166" cy="10149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International Cooperation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407584" y="1425145"/>
            <a:ext cx="6535072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Crucial to address challenges.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1980s = development of new conservation methods.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UNESCO = world heritage site.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International exhibitions: controversial.</a:t>
            </a:r>
          </a:p>
          <a:p>
            <a:r>
              <a:rPr lang="en-US" dirty="0"/>
              <a:t> </a:t>
            </a:r>
            <a:endParaRPr lang="en-GB" dirty="0"/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F30CD7-430E-E4FB-4DBD-05CCF6BB92FE}"/>
              </a:ext>
            </a:extLst>
          </p:cNvPr>
          <p:cNvSpPr/>
          <p:nvPr/>
        </p:nvSpPr>
        <p:spPr>
          <a:xfrm>
            <a:off x="9853057" y="872335"/>
            <a:ext cx="805218" cy="764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7AC95-E190-A9F2-A694-5C894F74A40C}"/>
              </a:ext>
            </a:extLst>
          </p:cNvPr>
          <p:cNvSpPr/>
          <p:nvPr/>
        </p:nvSpPr>
        <p:spPr>
          <a:xfrm>
            <a:off x="10545693" y="1819303"/>
            <a:ext cx="805218" cy="764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4614F-BCB9-E20F-89F3-4145E9F98020}"/>
              </a:ext>
            </a:extLst>
          </p:cNvPr>
          <p:cNvSpPr/>
          <p:nvPr/>
        </p:nvSpPr>
        <p:spPr>
          <a:xfrm>
            <a:off x="10213521" y="3750913"/>
            <a:ext cx="805218" cy="764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7E5B8-890B-E401-64F2-D359083F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3" y="1297333"/>
            <a:ext cx="5306983" cy="3537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450965-7388-50A8-5AA4-3706CF1299AD}"/>
              </a:ext>
            </a:extLst>
          </p:cNvPr>
          <p:cNvSpPr txBox="1"/>
          <p:nvPr/>
        </p:nvSpPr>
        <p:spPr>
          <a:xfrm>
            <a:off x="7335453" y="5018015"/>
            <a:ext cx="36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Mausoleum of the First Qin Emperor</a:t>
            </a:r>
          </a:p>
        </p:txBody>
      </p:sp>
    </p:spTree>
    <p:extLst>
      <p:ext uri="{BB962C8B-B14F-4D97-AF65-F5344CB8AC3E}">
        <p14:creationId xmlns:p14="http://schemas.microsoft.com/office/powerpoint/2010/main" val="14279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718" y="-131662"/>
            <a:ext cx="701488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latin typeface="+mn-lt"/>
              </a:rPr>
              <a:t>Ongoing Risks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B9ED6-8F4E-5341-AE0E-5A2731AB25AB}"/>
              </a:ext>
            </a:extLst>
          </p:cNvPr>
          <p:cNvSpPr txBox="1"/>
          <p:nvPr/>
        </p:nvSpPr>
        <p:spPr>
          <a:xfrm>
            <a:off x="393136" y="1409341"/>
            <a:ext cx="6272707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/>
              <a:t>Tourism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Human presence affects the fragile clay.</a:t>
            </a:r>
          </a:p>
          <a:p>
            <a:r>
              <a:rPr lang="en-US" sz="3600" b="1" dirty="0"/>
              <a:t>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Soil chemistry and terracotta.</a:t>
            </a:r>
          </a:p>
          <a:p>
            <a:r>
              <a:rPr lang="en-US" sz="3600" b="1" dirty="0"/>
              <a:t>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Laboratories, staff, monitoring equipment and research.</a:t>
            </a:r>
          </a:p>
          <a:p>
            <a:r>
              <a:rPr lang="en-US" dirty="0"/>
              <a:t> </a:t>
            </a:r>
            <a:endParaRPr lang="en-GB" dirty="0"/>
          </a:p>
        </p:txBody>
      </p:sp>
      <p:pic>
        <p:nvPicPr>
          <p:cNvPr id="7" name="Picture 6" descr="new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66" y="6109865"/>
            <a:ext cx="1655233" cy="556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E968F-700C-7AE8-E9C6-16E824D6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14" y="1297334"/>
            <a:ext cx="5383571" cy="35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15018</TotalTime>
  <Words>482</Words>
  <Application>Microsoft Macintosh PowerPoint</Application>
  <PresentationFormat>Widescreen</PresentationFormat>
  <Paragraphs>97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Conservation of the Terracotta Army </vt:lpstr>
      <vt:lpstr>Introduction</vt:lpstr>
      <vt:lpstr>Outline</vt:lpstr>
      <vt:lpstr>The Discovery </vt:lpstr>
      <vt:lpstr>Problems Conservators Face</vt:lpstr>
      <vt:lpstr>Scientific Techniques</vt:lpstr>
      <vt:lpstr>Debates</vt:lpstr>
      <vt:lpstr>International Cooperation</vt:lpstr>
      <vt:lpstr>Ongoing Risks</vt:lpstr>
      <vt:lpstr>Broader Significance</vt:lpstr>
      <vt:lpstr>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environment impacts of  Museums</dc:title>
  <dc:creator>Christopher Wills</dc:creator>
  <cp:lastModifiedBy>christopher wills</cp:lastModifiedBy>
  <cp:revision>274</cp:revision>
  <dcterms:created xsi:type="dcterms:W3CDTF">2020-04-30T11:46:11Z</dcterms:created>
  <dcterms:modified xsi:type="dcterms:W3CDTF">2025-12-13T09:14:46Z</dcterms:modified>
</cp:coreProperties>
</file>